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2"/>
  </p:notesMasterIdLst>
  <p:handoutMasterIdLst>
    <p:handoutMasterId r:id="rId33"/>
  </p:handoutMasterIdLst>
  <p:sldIdLst>
    <p:sldId id="266" r:id="rId5"/>
    <p:sldId id="257" r:id="rId6"/>
    <p:sldId id="267" r:id="rId7"/>
    <p:sldId id="268" r:id="rId8"/>
    <p:sldId id="269" r:id="rId9"/>
    <p:sldId id="270" r:id="rId10"/>
    <p:sldId id="271"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89" d="100"/>
          <a:sy n="89" d="100"/>
        </p:scale>
        <p:origin x="378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88148F02-35C7-49E6-993F-E82908D7AF75}" type="datetime1">
              <a:rPr lang="es-ES" smtClean="0"/>
              <a:t>23/11/2020</a:t>
            </a:fld>
            <a:endParaRPr lang="es-ES"/>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4C531EA-3B14-40B9-94EF-FFD37E10845B}" type="slidenum">
              <a:rPr lang="es-ES" smtClean="0"/>
              <a:t>‹Nº›</a:t>
            </a:fld>
            <a:endParaRPr lang="es-ES"/>
          </a:p>
        </p:txBody>
      </p:sp>
    </p:spTree>
    <p:extLst>
      <p:ext uri="{BB962C8B-B14F-4D97-AF65-F5344CB8AC3E}">
        <p14:creationId xmlns:p14="http://schemas.microsoft.com/office/powerpoint/2010/main" val="12531907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70AAB062-198E-4F51-A2F6-E1757EE113E0}" type="datetime1">
              <a:rPr lang="es-ES" noProof="0" smtClean="0"/>
              <a:t>23/11/2020</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3733D7A2-C585-48BF-BF8C-C21FDC051F77}" type="slidenum">
              <a:rPr lang="es-ES" noProof="0" smtClean="0"/>
              <a:t>‹Nº›</a:t>
            </a:fld>
            <a:endParaRPr lang="es-ES" noProof="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noProof="1"/>
          </a:p>
        </p:txBody>
      </p:sp>
      <p:sp>
        <p:nvSpPr>
          <p:cNvPr id="4" name="Marcador de posición de número de diapositiva 3"/>
          <p:cNvSpPr>
            <a:spLocks noGrp="1"/>
          </p:cNvSpPr>
          <p:nvPr>
            <p:ph type="sldNum" sz="quarter" idx="10"/>
          </p:nvPr>
        </p:nvSpPr>
        <p:spPr/>
        <p:txBody>
          <a:bodyPr rtlCol="0"/>
          <a:lstStyle/>
          <a:p>
            <a:pPr rtl="0"/>
            <a:fld id="{3733D7A2-C585-48BF-BF8C-C21FDC051F77}" type="slidenum">
              <a:rPr lang="es-ES" noProof="1" dirty="0" smtClean="0"/>
              <a:t>1</a:t>
            </a:fld>
            <a:endParaRPr lang="es-ES" noProof="1"/>
          </a:p>
        </p:txBody>
      </p:sp>
    </p:spTree>
    <p:extLst>
      <p:ext uri="{BB962C8B-B14F-4D97-AF65-F5344CB8AC3E}">
        <p14:creationId xmlns:p14="http://schemas.microsoft.com/office/powerpoint/2010/main" val="40133325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noProof="1"/>
          </a:p>
        </p:txBody>
      </p:sp>
      <p:sp>
        <p:nvSpPr>
          <p:cNvPr id="4" name="Marcador de posición de número de diapositiva 3"/>
          <p:cNvSpPr>
            <a:spLocks noGrp="1"/>
          </p:cNvSpPr>
          <p:nvPr>
            <p:ph type="sldNum" sz="quarter" idx="10"/>
          </p:nvPr>
        </p:nvSpPr>
        <p:spPr/>
        <p:txBody>
          <a:bodyPr rtlCol="0"/>
          <a:lstStyle/>
          <a:p>
            <a:pPr rtl="0"/>
            <a:fld id="{3733D7A2-C585-48BF-BF8C-C21FDC051F77}" type="slidenum">
              <a:rPr lang="es-ES" noProof="1" dirty="0" smtClean="0"/>
              <a:t>10</a:t>
            </a:fld>
            <a:endParaRPr lang="es-ES" noProof="1"/>
          </a:p>
        </p:txBody>
      </p:sp>
    </p:spTree>
    <p:extLst>
      <p:ext uri="{BB962C8B-B14F-4D97-AF65-F5344CB8AC3E}">
        <p14:creationId xmlns:p14="http://schemas.microsoft.com/office/powerpoint/2010/main" val="1462053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noProof="1"/>
          </a:p>
        </p:txBody>
      </p:sp>
      <p:sp>
        <p:nvSpPr>
          <p:cNvPr id="4" name="Marcador de posición de número de diapositiva 3"/>
          <p:cNvSpPr>
            <a:spLocks noGrp="1"/>
          </p:cNvSpPr>
          <p:nvPr>
            <p:ph type="sldNum" sz="quarter" idx="10"/>
          </p:nvPr>
        </p:nvSpPr>
        <p:spPr/>
        <p:txBody>
          <a:bodyPr rtlCol="0"/>
          <a:lstStyle/>
          <a:p>
            <a:pPr rtl="0"/>
            <a:fld id="{3733D7A2-C585-48BF-BF8C-C21FDC051F77}" type="slidenum">
              <a:rPr lang="es-ES" noProof="1" dirty="0" smtClean="0"/>
              <a:t>11</a:t>
            </a:fld>
            <a:endParaRPr lang="es-ES" noProof="1"/>
          </a:p>
        </p:txBody>
      </p:sp>
    </p:spTree>
    <p:extLst>
      <p:ext uri="{BB962C8B-B14F-4D97-AF65-F5344CB8AC3E}">
        <p14:creationId xmlns:p14="http://schemas.microsoft.com/office/powerpoint/2010/main" val="25290065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noProof="1"/>
          </a:p>
        </p:txBody>
      </p:sp>
      <p:sp>
        <p:nvSpPr>
          <p:cNvPr id="4" name="Marcador de posición de número de diapositiva 3"/>
          <p:cNvSpPr>
            <a:spLocks noGrp="1"/>
          </p:cNvSpPr>
          <p:nvPr>
            <p:ph type="sldNum" sz="quarter" idx="10"/>
          </p:nvPr>
        </p:nvSpPr>
        <p:spPr/>
        <p:txBody>
          <a:bodyPr rtlCol="0"/>
          <a:lstStyle/>
          <a:p>
            <a:pPr rtl="0"/>
            <a:fld id="{3733D7A2-C585-48BF-BF8C-C21FDC051F77}" type="slidenum">
              <a:rPr lang="es-ES" noProof="1" dirty="0" smtClean="0"/>
              <a:t>12</a:t>
            </a:fld>
            <a:endParaRPr lang="es-ES" noProof="1"/>
          </a:p>
        </p:txBody>
      </p:sp>
    </p:spTree>
    <p:extLst>
      <p:ext uri="{BB962C8B-B14F-4D97-AF65-F5344CB8AC3E}">
        <p14:creationId xmlns:p14="http://schemas.microsoft.com/office/powerpoint/2010/main" val="3615951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noProof="1"/>
          </a:p>
        </p:txBody>
      </p:sp>
      <p:sp>
        <p:nvSpPr>
          <p:cNvPr id="4" name="Marcador de posición de número de diapositiva 3"/>
          <p:cNvSpPr>
            <a:spLocks noGrp="1"/>
          </p:cNvSpPr>
          <p:nvPr>
            <p:ph type="sldNum" sz="quarter" idx="10"/>
          </p:nvPr>
        </p:nvSpPr>
        <p:spPr/>
        <p:txBody>
          <a:bodyPr rtlCol="0"/>
          <a:lstStyle/>
          <a:p>
            <a:pPr rtl="0"/>
            <a:fld id="{3733D7A2-C585-48BF-BF8C-C21FDC051F77}" type="slidenum">
              <a:rPr lang="es-ES" noProof="1" dirty="0" smtClean="0"/>
              <a:t>13</a:t>
            </a:fld>
            <a:endParaRPr lang="es-ES" noProof="1"/>
          </a:p>
        </p:txBody>
      </p:sp>
    </p:spTree>
    <p:extLst>
      <p:ext uri="{BB962C8B-B14F-4D97-AF65-F5344CB8AC3E}">
        <p14:creationId xmlns:p14="http://schemas.microsoft.com/office/powerpoint/2010/main" val="1795053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noProof="1"/>
          </a:p>
        </p:txBody>
      </p:sp>
      <p:sp>
        <p:nvSpPr>
          <p:cNvPr id="4" name="Marcador de posición de número de diapositiva 3"/>
          <p:cNvSpPr>
            <a:spLocks noGrp="1"/>
          </p:cNvSpPr>
          <p:nvPr>
            <p:ph type="sldNum" sz="quarter" idx="10"/>
          </p:nvPr>
        </p:nvSpPr>
        <p:spPr/>
        <p:txBody>
          <a:bodyPr rtlCol="0"/>
          <a:lstStyle/>
          <a:p>
            <a:pPr rtl="0"/>
            <a:fld id="{3733D7A2-C585-48BF-BF8C-C21FDC051F77}" type="slidenum">
              <a:rPr lang="es-ES" noProof="1" dirty="0" smtClean="0"/>
              <a:t>14</a:t>
            </a:fld>
            <a:endParaRPr lang="es-ES" noProof="1"/>
          </a:p>
        </p:txBody>
      </p:sp>
    </p:spTree>
    <p:extLst>
      <p:ext uri="{BB962C8B-B14F-4D97-AF65-F5344CB8AC3E}">
        <p14:creationId xmlns:p14="http://schemas.microsoft.com/office/powerpoint/2010/main" val="2900468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noProof="1"/>
          </a:p>
        </p:txBody>
      </p:sp>
      <p:sp>
        <p:nvSpPr>
          <p:cNvPr id="4" name="Marcador de posición de número de diapositiva 3"/>
          <p:cNvSpPr>
            <a:spLocks noGrp="1"/>
          </p:cNvSpPr>
          <p:nvPr>
            <p:ph type="sldNum" sz="quarter" idx="10"/>
          </p:nvPr>
        </p:nvSpPr>
        <p:spPr/>
        <p:txBody>
          <a:bodyPr rtlCol="0"/>
          <a:lstStyle/>
          <a:p>
            <a:pPr rtl="0"/>
            <a:fld id="{3733D7A2-C585-48BF-BF8C-C21FDC051F77}" type="slidenum">
              <a:rPr lang="es-ES" noProof="1" dirty="0" smtClean="0"/>
              <a:t>15</a:t>
            </a:fld>
            <a:endParaRPr lang="es-ES" noProof="1"/>
          </a:p>
        </p:txBody>
      </p:sp>
    </p:spTree>
    <p:extLst>
      <p:ext uri="{BB962C8B-B14F-4D97-AF65-F5344CB8AC3E}">
        <p14:creationId xmlns:p14="http://schemas.microsoft.com/office/powerpoint/2010/main" val="16019607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noProof="1"/>
          </a:p>
        </p:txBody>
      </p:sp>
      <p:sp>
        <p:nvSpPr>
          <p:cNvPr id="4" name="Marcador de posición de número de diapositiva 3"/>
          <p:cNvSpPr>
            <a:spLocks noGrp="1"/>
          </p:cNvSpPr>
          <p:nvPr>
            <p:ph type="sldNum" sz="quarter" idx="10"/>
          </p:nvPr>
        </p:nvSpPr>
        <p:spPr/>
        <p:txBody>
          <a:bodyPr rtlCol="0"/>
          <a:lstStyle/>
          <a:p>
            <a:pPr rtl="0"/>
            <a:fld id="{3733D7A2-C585-48BF-BF8C-C21FDC051F77}" type="slidenum">
              <a:rPr lang="es-ES" noProof="1" dirty="0" smtClean="0"/>
              <a:t>16</a:t>
            </a:fld>
            <a:endParaRPr lang="es-ES" noProof="1"/>
          </a:p>
        </p:txBody>
      </p:sp>
    </p:spTree>
    <p:extLst>
      <p:ext uri="{BB962C8B-B14F-4D97-AF65-F5344CB8AC3E}">
        <p14:creationId xmlns:p14="http://schemas.microsoft.com/office/powerpoint/2010/main" val="36923566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noProof="1"/>
          </a:p>
        </p:txBody>
      </p:sp>
      <p:sp>
        <p:nvSpPr>
          <p:cNvPr id="4" name="Marcador de posición de número de diapositiva 3"/>
          <p:cNvSpPr>
            <a:spLocks noGrp="1"/>
          </p:cNvSpPr>
          <p:nvPr>
            <p:ph type="sldNum" sz="quarter" idx="10"/>
          </p:nvPr>
        </p:nvSpPr>
        <p:spPr/>
        <p:txBody>
          <a:bodyPr rtlCol="0"/>
          <a:lstStyle/>
          <a:p>
            <a:pPr rtl="0"/>
            <a:fld id="{3733D7A2-C585-48BF-BF8C-C21FDC051F77}" type="slidenum">
              <a:rPr lang="es-ES" noProof="1" dirty="0" smtClean="0"/>
              <a:t>17</a:t>
            </a:fld>
            <a:endParaRPr lang="es-ES" noProof="1"/>
          </a:p>
        </p:txBody>
      </p:sp>
    </p:spTree>
    <p:extLst>
      <p:ext uri="{BB962C8B-B14F-4D97-AF65-F5344CB8AC3E}">
        <p14:creationId xmlns:p14="http://schemas.microsoft.com/office/powerpoint/2010/main" val="20315673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noProof="1"/>
          </a:p>
        </p:txBody>
      </p:sp>
      <p:sp>
        <p:nvSpPr>
          <p:cNvPr id="4" name="Marcador de posición de número de diapositiva 3"/>
          <p:cNvSpPr>
            <a:spLocks noGrp="1"/>
          </p:cNvSpPr>
          <p:nvPr>
            <p:ph type="sldNum" sz="quarter" idx="10"/>
          </p:nvPr>
        </p:nvSpPr>
        <p:spPr/>
        <p:txBody>
          <a:bodyPr rtlCol="0"/>
          <a:lstStyle/>
          <a:p>
            <a:pPr rtl="0"/>
            <a:fld id="{3733D7A2-C585-48BF-BF8C-C21FDC051F77}" type="slidenum">
              <a:rPr lang="es-ES" noProof="1" dirty="0" smtClean="0"/>
              <a:t>18</a:t>
            </a:fld>
            <a:endParaRPr lang="es-ES" noProof="1"/>
          </a:p>
        </p:txBody>
      </p:sp>
    </p:spTree>
    <p:extLst>
      <p:ext uri="{BB962C8B-B14F-4D97-AF65-F5344CB8AC3E}">
        <p14:creationId xmlns:p14="http://schemas.microsoft.com/office/powerpoint/2010/main" val="31457797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noProof="1"/>
          </a:p>
        </p:txBody>
      </p:sp>
      <p:sp>
        <p:nvSpPr>
          <p:cNvPr id="4" name="Marcador de posición de número de diapositiva 3"/>
          <p:cNvSpPr>
            <a:spLocks noGrp="1"/>
          </p:cNvSpPr>
          <p:nvPr>
            <p:ph type="sldNum" sz="quarter" idx="10"/>
          </p:nvPr>
        </p:nvSpPr>
        <p:spPr/>
        <p:txBody>
          <a:bodyPr rtlCol="0"/>
          <a:lstStyle/>
          <a:p>
            <a:pPr rtl="0"/>
            <a:fld id="{3733D7A2-C585-48BF-BF8C-C21FDC051F77}" type="slidenum">
              <a:rPr lang="es-ES" noProof="1" dirty="0" smtClean="0"/>
              <a:t>19</a:t>
            </a:fld>
            <a:endParaRPr lang="es-ES" noProof="1"/>
          </a:p>
        </p:txBody>
      </p:sp>
    </p:spTree>
    <p:extLst>
      <p:ext uri="{BB962C8B-B14F-4D97-AF65-F5344CB8AC3E}">
        <p14:creationId xmlns:p14="http://schemas.microsoft.com/office/powerpoint/2010/main" val="3227261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noProof="1"/>
          </a:p>
        </p:txBody>
      </p:sp>
      <p:sp>
        <p:nvSpPr>
          <p:cNvPr id="4" name="Marcador de posición de número de diapositiva 3"/>
          <p:cNvSpPr>
            <a:spLocks noGrp="1"/>
          </p:cNvSpPr>
          <p:nvPr>
            <p:ph type="sldNum" sz="quarter" idx="10"/>
          </p:nvPr>
        </p:nvSpPr>
        <p:spPr/>
        <p:txBody>
          <a:bodyPr rtlCol="0"/>
          <a:lstStyle/>
          <a:p>
            <a:pPr rtl="0"/>
            <a:fld id="{3733D7A2-C585-48BF-BF8C-C21FDC051F77}" type="slidenum">
              <a:rPr lang="es-ES" noProof="1" dirty="0" smtClean="0"/>
              <a:t>2</a:t>
            </a:fld>
            <a:endParaRPr lang="es-ES" noProof="1"/>
          </a:p>
        </p:txBody>
      </p:sp>
    </p:spTree>
    <p:extLst>
      <p:ext uri="{BB962C8B-B14F-4D97-AF65-F5344CB8AC3E}">
        <p14:creationId xmlns:p14="http://schemas.microsoft.com/office/powerpoint/2010/main" val="19392459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noProof="1"/>
          </a:p>
        </p:txBody>
      </p:sp>
      <p:sp>
        <p:nvSpPr>
          <p:cNvPr id="4" name="Marcador de posición de número de diapositiva 3"/>
          <p:cNvSpPr>
            <a:spLocks noGrp="1"/>
          </p:cNvSpPr>
          <p:nvPr>
            <p:ph type="sldNum" sz="quarter" idx="10"/>
          </p:nvPr>
        </p:nvSpPr>
        <p:spPr/>
        <p:txBody>
          <a:bodyPr rtlCol="0"/>
          <a:lstStyle/>
          <a:p>
            <a:pPr rtl="0"/>
            <a:fld id="{3733D7A2-C585-48BF-BF8C-C21FDC051F77}" type="slidenum">
              <a:rPr lang="es-ES" noProof="1" dirty="0" smtClean="0"/>
              <a:t>20</a:t>
            </a:fld>
            <a:endParaRPr lang="es-ES" noProof="1"/>
          </a:p>
        </p:txBody>
      </p:sp>
    </p:spTree>
    <p:extLst>
      <p:ext uri="{BB962C8B-B14F-4D97-AF65-F5344CB8AC3E}">
        <p14:creationId xmlns:p14="http://schemas.microsoft.com/office/powerpoint/2010/main" val="36504678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noProof="1"/>
          </a:p>
        </p:txBody>
      </p:sp>
      <p:sp>
        <p:nvSpPr>
          <p:cNvPr id="4" name="Marcador de posición de número de diapositiva 3"/>
          <p:cNvSpPr>
            <a:spLocks noGrp="1"/>
          </p:cNvSpPr>
          <p:nvPr>
            <p:ph type="sldNum" sz="quarter" idx="10"/>
          </p:nvPr>
        </p:nvSpPr>
        <p:spPr/>
        <p:txBody>
          <a:bodyPr rtlCol="0"/>
          <a:lstStyle/>
          <a:p>
            <a:pPr rtl="0"/>
            <a:fld id="{3733D7A2-C585-48BF-BF8C-C21FDC051F77}" type="slidenum">
              <a:rPr lang="es-ES" noProof="1" dirty="0" smtClean="0"/>
              <a:t>21</a:t>
            </a:fld>
            <a:endParaRPr lang="es-ES" noProof="1"/>
          </a:p>
        </p:txBody>
      </p:sp>
    </p:spTree>
    <p:extLst>
      <p:ext uri="{BB962C8B-B14F-4D97-AF65-F5344CB8AC3E}">
        <p14:creationId xmlns:p14="http://schemas.microsoft.com/office/powerpoint/2010/main" val="36761110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noProof="1"/>
          </a:p>
        </p:txBody>
      </p:sp>
      <p:sp>
        <p:nvSpPr>
          <p:cNvPr id="4" name="Marcador de posición de número de diapositiva 3"/>
          <p:cNvSpPr>
            <a:spLocks noGrp="1"/>
          </p:cNvSpPr>
          <p:nvPr>
            <p:ph type="sldNum" sz="quarter" idx="10"/>
          </p:nvPr>
        </p:nvSpPr>
        <p:spPr/>
        <p:txBody>
          <a:bodyPr rtlCol="0"/>
          <a:lstStyle/>
          <a:p>
            <a:pPr rtl="0"/>
            <a:fld id="{3733D7A2-C585-48BF-BF8C-C21FDC051F77}" type="slidenum">
              <a:rPr lang="es-ES" noProof="1" dirty="0" smtClean="0"/>
              <a:t>22</a:t>
            </a:fld>
            <a:endParaRPr lang="es-ES" noProof="1"/>
          </a:p>
        </p:txBody>
      </p:sp>
    </p:spTree>
    <p:extLst>
      <p:ext uri="{BB962C8B-B14F-4D97-AF65-F5344CB8AC3E}">
        <p14:creationId xmlns:p14="http://schemas.microsoft.com/office/powerpoint/2010/main" val="13642500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noProof="1"/>
          </a:p>
        </p:txBody>
      </p:sp>
      <p:sp>
        <p:nvSpPr>
          <p:cNvPr id="4" name="Marcador de posición de número de diapositiva 3"/>
          <p:cNvSpPr>
            <a:spLocks noGrp="1"/>
          </p:cNvSpPr>
          <p:nvPr>
            <p:ph type="sldNum" sz="quarter" idx="10"/>
          </p:nvPr>
        </p:nvSpPr>
        <p:spPr/>
        <p:txBody>
          <a:bodyPr rtlCol="0"/>
          <a:lstStyle/>
          <a:p>
            <a:pPr rtl="0"/>
            <a:fld id="{3733D7A2-C585-48BF-BF8C-C21FDC051F77}" type="slidenum">
              <a:rPr lang="es-ES" noProof="1" dirty="0" smtClean="0"/>
              <a:t>23</a:t>
            </a:fld>
            <a:endParaRPr lang="es-ES" noProof="1"/>
          </a:p>
        </p:txBody>
      </p:sp>
    </p:spTree>
    <p:extLst>
      <p:ext uri="{BB962C8B-B14F-4D97-AF65-F5344CB8AC3E}">
        <p14:creationId xmlns:p14="http://schemas.microsoft.com/office/powerpoint/2010/main" val="919359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noProof="1"/>
          </a:p>
        </p:txBody>
      </p:sp>
      <p:sp>
        <p:nvSpPr>
          <p:cNvPr id="4" name="Marcador de posición de número de diapositiva 3"/>
          <p:cNvSpPr>
            <a:spLocks noGrp="1"/>
          </p:cNvSpPr>
          <p:nvPr>
            <p:ph type="sldNum" sz="quarter" idx="10"/>
          </p:nvPr>
        </p:nvSpPr>
        <p:spPr/>
        <p:txBody>
          <a:bodyPr rtlCol="0"/>
          <a:lstStyle/>
          <a:p>
            <a:pPr rtl="0"/>
            <a:fld id="{3733D7A2-C585-48BF-BF8C-C21FDC051F77}" type="slidenum">
              <a:rPr lang="es-ES" noProof="1" dirty="0" smtClean="0"/>
              <a:t>24</a:t>
            </a:fld>
            <a:endParaRPr lang="es-ES" noProof="1"/>
          </a:p>
        </p:txBody>
      </p:sp>
    </p:spTree>
    <p:extLst>
      <p:ext uri="{BB962C8B-B14F-4D97-AF65-F5344CB8AC3E}">
        <p14:creationId xmlns:p14="http://schemas.microsoft.com/office/powerpoint/2010/main" val="8424887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noProof="1"/>
          </a:p>
        </p:txBody>
      </p:sp>
      <p:sp>
        <p:nvSpPr>
          <p:cNvPr id="4" name="Marcador de posición de número de diapositiva 3"/>
          <p:cNvSpPr>
            <a:spLocks noGrp="1"/>
          </p:cNvSpPr>
          <p:nvPr>
            <p:ph type="sldNum" sz="quarter" idx="10"/>
          </p:nvPr>
        </p:nvSpPr>
        <p:spPr/>
        <p:txBody>
          <a:bodyPr rtlCol="0"/>
          <a:lstStyle/>
          <a:p>
            <a:pPr rtl="0"/>
            <a:fld id="{3733D7A2-C585-48BF-BF8C-C21FDC051F77}" type="slidenum">
              <a:rPr lang="es-ES" noProof="1" dirty="0" smtClean="0"/>
              <a:t>25</a:t>
            </a:fld>
            <a:endParaRPr lang="es-ES" noProof="1"/>
          </a:p>
        </p:txBody>
      </p:sp>
    </p:spTree>
    <p:extLst>
      <p:ext uri="{BB962C8B-B14F-4D97-AF65-F5344CB8AC3E}">
        <p14:creationId xmlns:p14="http://schemas.microsoft.com/office/powerpoint/2010/main" val="121852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noProof="1"/>
          </a:p>
        </p:txBody>
      </p:sp>
      <p:sp>
        <p:nvSpPr>
          <p:cNvPr id="4" name="Marcador de posición de número de diapositiva 3"/>
          <p:cNvSpPr>
            <a:spLocks noGrp="1"/>
          </p:cNvSpPr>
          <p:nvPr>
            <p:ph type="sldNum" sz="quarter" idx="10"/>
          </p:nvPr>
        </p:nvSpPr>
        <p:spPr/>
        <p:txBody>
          <a:bodyPr rtlCol="0"/>
          <a:lstStyle/>
          <a:p>
            <a:pPr rtl="0"/>
            <a:fld id="{3733D7A2-C585-48BF-BF8C-C21FDC051F77}" type="slidenum">
              <a:rPr lang="es-ES" noProof="1" dirty="0" smtClean="0"/>
              <a:t>26</a:t>
            </a:fld>
            <a:endParaRPr lang="es-ES" noProof="1"/>
          </a:p>
        </p:txBody>
      </p:sp>
    </p:spTree>
    <p:extLst>
      <p:ext uri="{BB962C8B-B14F-4D97-AF65-F5344CB8AC3E}">
        <p14:creationId xmlns:p14="http://schemas.microsoft.com/office/powerpoint/2010/main" val="17392431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noProof="1"/>
          </a:p>
        </p:txBody>
      </p:sp>
      <p:sp>
        <p:nvSpPr>
          <p:cNvPr id="4" name="Marcador de posición de número de diapositiva 3"/>
          <p:cNvSpPr>
            <a:spLocks noGrp="1"/>
          </p:cNvSpPr>
          <p:nvPr>
            <p:ph type="sldNum" sz="quarter" idx="10"/>
          </p:nvPr>
        </p:nvSpPr>
        <p:spPr/>
        <p:txBody>
          <a:bodyPr rtlCol="0"/>
          <a:lstStyle/>
          <a:p>
            <a:pPr rtl="0"/>
            <a:fld id="{3733D7A2-C585-48BF-BF8C-C21FDC051F77}" type="slidenum">
              <a:rPr lang="es-ES" noProof="1" dirty="0" smtClean="0"/>
              <a:t>27</a:t>
            </a:fld>
            <a:endParaRPr lang="es-ES" noProof="1"/>
          </a:p>
        </p:txBody>
      </p:sp>
    </p:spTree>
    <p:extLst>
      <p:ext uri="{BB962C8B-B14F-4D97-AF65-F5344CB8AC3E}">
        <p14:creationId xmlns:p14="http://schemas.microsoft.com/office/powerpoint/2010/main" val="1794339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noProof="1"/>
          </a:p>
        </p:txBody>
      </p:sp>
      <p:sp>
        <p:nvSpPr>
          <p:cNvPr id="4" name="Marcador de posición de número de diapositiva 3"/>
          <p:cNvSpPr>
            <a:spLocks noGrp="1"/>
          </p:cNvSpPr>
          <p:nvPr>
            <p:ph type="sldNum" sz="quarter" idx="10"/>
          </p:nvPr>
        </p:nvSpPr>
        <p:spPr/>
        <p:txBody>
          <a:bodyPr rtlCol="0"/>
          <a:lstStyle/>
          <a:p>
            <a:pPr rtl="0"/>
            <a:fld id="{3733D7A2-C585-48BF-BF8C-C21FDC051F77}" type="slidenum">
              <a:rPr lang="es-ES" noProof="1" dirty="0" smtClean="0"/>
              <a:t>3</a:t>
            </a:fld>
            <a:endParaRPr lang="es-ES" noProof="1"/>
          </a:p>
        </p:txBody>
      </p:sp>
    </p:spTree>
    <p:extLst>
      <p:ext uri="{BB962C8B-B14F-4D97-AF65-F5344CB8AC3E}">
        <p14:creationId xmlns:p14="http://schemas.microsoft.com/office/powerpoint/2010/main" val="511030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noProof="1"/>
          </a:p>
        </p:txBody>
      </p:sp>
      <p:sp>
        <p:nvSpPr>
          <p:cNvPr id="4" name="Marcador de posición de número de diapositiva 3"/>
          <p:cNvSpPr>
            <a:spLocks noGrp="1"/>
          </p:cNvSpPr>
          <p:nvPr>
            <p:ph type="sldNum" sz="quarter" idx="10"/>
          </p:nvPr>
        </p:nvSpPr>
        <p:spPr/>
        <p:txBody>
          <a:bodyPr rtlCol="0"/>
          <a:lstStyle/>
          <a:p>
            <a:pPr rtl="0"/>
            <a:fld id="{3733D7A2-C585-48BF-BF8C-C21FDC051F77}" type="slidenum">
              <a:rPr lang="es-ES" noProof="1" dirty="0" smtClean="0"/>
              <a:t>4</a:t>
            </a:fld>
            <a:endParaRPr lang="es-ES" noProof="1"/>
          </a:p>
        </p:txBody>
      </p:sp>
    </p:spTree>
    <p:extLst>
      <p:ext uri="{BB962C8B-B14F-4D97-AF65-F5344CB8AC3E}">
        <p14:creationId xmlns:p14="http://schemas.microsoft.com/office/powerpoint/2010/main" val="3369031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noProof="1"/>
          </a:p>
        </p:txBody>
      </p:sp>
      <p:sp>
        <p:nvSpPr>
          <p:cNvPr id="4" name="Marcador de posición de número de diapositiva 3"/>
          <p:cNvSpPr>
            <a:spLocks noGrp="1"/>
          </p:cNvSpPr>
          <p:nvPr>
            <p:ph type="sldNum" sz="quarter" idx="10"/>
          </p:nvPr>
        </p:nvSpPr>
        <p:spPr/>
        <p:txBody>
          <a:bodyPr rtlCol="0"/>
          <a:lstStyle/>
          <a:p>
            <a:pPr rtl="0"/>
            <a:fld id="{3733D7A2-C585-48BF-BF8C-C21FDC051F77}" type="slidenum">
              <a:rPr lang="es-ES" noProof="1" dirty="0" smtClean="0"/>
              <a:t>5</a:t>
            </a:fld>
            <a:endParaRPr lang="es-ES" noProof="1"/>
          </a:p>
        </p:txBody>
      </p:sp>
    </p:spTree>
    <p:extLst>
      <p:ext uri="{BB962C8B-B14F-4D97-AF65-F5344CB8AC3E}">
        <p14:creationId xmlns:p14="http://schemas.microsoft.com/office/powerpoint/2010/main" val="3231421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noProof="1"/>
          </a:p>
        </p:txBody>
      </p:sp>
      <p:sp>
        <p:nvSpPr>
          <p:cNvPr id="4" name="Marcador de posición de número de diapositiva 3"/>
          <p:cNvSpPr>
            <a:spLocks noGrp="1"/>
          </p:cNvSpPr>
          <p:nvPr>
            <p:ph type="sldNum" sz="quarter" idx="10"/>
          </p:nvPr>
        </p:nvSpPr>
        <p:spPr/>
        <p:txBody>
          <a:bodyPr rtlCol="0"/>
          <a:lstStyle/>
          <a:p>
            <a:pPr rtl="0"/>
            <a:fld id="{3733D7A2-C585-48BF-BF8C-C21FDC051F77}" type="slidenum">
              <a:rPr lang="es-ES" noProof="1" dirty="0" smtClean="0"/>
              <a:t>6</a:t>
            </a:fld>
            <a:endParaRPr lang="es-ES" noProof="1"/>
          </a:p>
        </p:txBody>
      </p:sp>
    </p:spTree>
    <p:extLst>
      <p:ext uri="{BB962C8B-B14F-4D97-AF65-F5344CB8AC3E}">
        <p14:creationId xmlns:p14="http://schemas.microsoft.com/office/powerpoint/2010/main" val="3412516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noProof="1"/>
          </a:p>
        </p:txBody>
      </p:sp>
      <p:sp>
        <p:nvSpPr>
          <p:cNvPr id="4" name="Marcador de posición de número de diapositiva 3"/>
          <p:cNvSpPr>
            <a:spLocks noGrp="1"/>
          </p:cNvSpPr>
          <p:nvPr>
            <p:ph type="sldNum" sz="quarter" idx="10"/>
          </p:nvPr>
        </p:nvSpPr>
        <p:spPr/>
        <p:txBody>
          <a:bodyPr rtlCol="0"/>
          <a:lstStyle/>
          <a:p>
            <a:pPr rtl="0"/>
            <a:fld id="{3733D7A2-C585-48BF-BF8C-C21FDC051F77}" type="slidenum">
              <a:rPr lang="es-ES" noProof="1" dirty="0" smtClean="0"/>
              <a:t>7</a:t>
            </a:fld>
            <a:endParaRPr lang="es-ES" noProof="1"/>
          </a:p>
        </p:txBody>
      </p:sp>
    </p:spTree>
    <p:extLst>
      <p:ext uri="{BB962C8B-B14F-4D97-AF65-F5344CB8AC3E}">
        <p14:creationId xmlns:p14="http://schemas.microsoft.com/office/powerpoint/2010/main" val="2950289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noProof="1"/>
          </a:p>
        </p:txBody>
      </p:sp>
      <p:sp>
        <p:nvSpPr>
          <p:cNvPr id="4" name="Marcador de posición de número de diapositiva 3"/>
          <p:cNvSpPr>
            <a:spLocks noGrp="1"/>
          </p:cNvSpPr>
          <p:nvPr>
            <p:ph type="sldNum" sz="quarter" idx="10"/>
          </p:nvPr>
        </p:nvSpPr>
        <p:spPr/>
        <p:txBody>
          <a:bodyPr rtlCol="0"/>
          <a:lstStyle/>
          <a:p>
            <a:pPr rtl="0"/>
            <a:fld id="{3733D7A2-C585-48BF-BF8C-C21FDC051F77}" type="slidenum">
              <a:rPr lang="es-ES" noProof="1" dirty="0" smtClean="0"/>
              <a:t>8</a:t>
            </a:fld>
            <a:endParaRPr lang="es-ES" noProof="1"/>
          </a:p>
        </p:txBody>
      </p:sp>
    </p:spTree>
    <p:extLst>
      <p:ext uri="{BB962C8B-B14F-4D97-AF65-F5344CB8AC3E}">
        <p14:creationId xmlns:p14="http://schemas.microsoft.com/office/powerpoint/2010/main" val="1604358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noProof="1"/>
          </a:p>
        </p:txBody>
      </p:sp>
      <p:sp>
        <p:nvSpPr>
          <p:cNvPr id="4" name="Marcador de posición de número de diapositiva 3"/>
          <p:cNvSpPr>
            <a:spLocks noGrp="1"/>
          </p:cNvSpPr>
          <p:nvPr>
            <p:ph type="sldNum" sz="quarter" idx="10"/>
          </p:nvPr>
        </p:nvSpPr>
        <p:spPr/>
        <p:txBody>
          <a:bodyPr rtlCol="0"/>
          <a:lstStyle/>
          <a:p>
            <a:pPr rtl="0"/>
            <a:fld id="{3733D7A2-C585-48BF-BF8C-C21FDC051F77}" type="slidenum">
              <a:rPr lang="es-ES" noProof="1" dirty="0" smtClean="0"/>
              <a:t>9</a:t>
            </a:fld>
            <a:endParaRPr lang="es-ES" noProof="1"/>
          </a:p>
        </p:txBody>
      </p:sp>
    </p:spTree>
    <p:extLst>
      <p:ext uri="{BB962C8B-B14F-4D97-AF65-F5344CB8AC3E}">
        <p14:creationId xmlns:p14="http://schemas.microsoft.com/office/powerpoint/2010/main" val="1826860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bg2"/>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915128" y="1788454"/>
            <a:ext cx="8361229" cy="2098226"/>
          </a:xfrm>
        </p:spPr>
        <p:txBody>
          <a:bodyPr rtlCol="0" anchor="b">
            <a:noAutofit/>
          </a:bodyPr>
          <a:lstStyle>
            <a:lvl1pPr algn="ctr">
              <a:defRPr sz="7200" cap="all" baseline="0">
                <a:solidFill>
                  <a:schemeClr val="tx2"/>
                </a:solidFill>
              </a:defRPr>
            </a:lvl1pPr>
          </a:lstStyle>
          <a:p>
            <a:pPr rtl="0"/>
            <a:r>
              <a:rPr lang="es-ES" noProof="1"/>
              <a:t>Haga clic para modificar el estilo de título del patrón</a:t>
            </a:r>
          </a:p>
        </p:txBody>
      </p:sp>
      <p:sp>
        <p:nvSpPr>
          <p:cNvPr id="3" name="Subtítulo 2"/>
          <p:cNvSpPr>
            <a:spLocks noGrp="1"/>
          </p:cNvSpPr>
          <p:nvPr>
            <p:ph type="subTitle" idx="1"/>
          </p:nvPr>
        </p:nvSpPr>
        <p:spPr>
          <a:xfrm>
            <a:off x="2679906" y="3956279"/>
            <a:ext cx="6831673" cy="1086237"/>
          </a:xfrm>
        </p:spPr>
        <p:txBody>
          <a:bodyPr rtlCol="0">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1"/>
              <a:t>Haga clic para modificar el estilo de subtítulo del patrón</a:t>
            </a:r>
          </a:p>
        </p:txBody>
      </p:sp>
      <p:sp>
        <p:nvSpPr>
          <p:cNvPr id="4" name="Marcador de fecha 3"/>
          <p:cNvSpPr>
            <a:spLocks noGrp="1"/>
          </p:cNvSpPr>
          <p:nvPr>
            <p:ph type="dt" sz="half" idx="10"/>
          </p:nvPr>
        </p:nvSpPr>
        <p:spPr>
          <a:xfrm>
            <a:off x="752858" y="6453386"/>
            <a:ext cx="1607944" cy="404614"/>
          </a:xfrm>
        </p:spPr>
        <p:txBody>
          <a:bodyPr rtlCol="0"/>
          <a:lstStyle>
            <a:lvl1pPr>
              <a:defRPr baseline="0">
                <a:solidFill>
                  <a:schemeClr val="tx2"/>
                </a:solidFill>
              </a:defRPr>
            </a:lvl1pPr>
          </a:lstStyle>
          <a:p>
            <a:pPr rtl="0"/>
            <a:fld id="{498F6463-E3E5-495A-9247-FB13D216B2BB}" type="datetime1">
              <a:rPr lang="es-ES" noProof="1" smtClean="0"/>
              <a:t>23/11/2020</a:t>
            </a:fld>
            <a:endParaRPr lang="es-ES" noProof="1"/>
          </a:p>
        </p:txBody>
      </p:sp>
      <p:sp>
        <p:nvSpPr>
          <p:cNvPr id="5" name="Marcador de pie de página 4"/>
          <p:cNvSpPr>
            <a:spLocks noGrp="1"/>
          </p:cNvSpPr>
          <p:nvPr>
            <p:ph type="ftr" sz="quarter" idx="11"/>
          </p:nvPr>
        </p:nvSpPr>
        <p:spPr>
          <a:xfrm>
            <a:off x="2584054" y="6453386"/>
            <a:ext cx="7023377" cy="404614"/>
          </a:xfrm>
        </p:spPr>
        <p:txBody>
          <a:bodyPr rtlCol="0"/>
          <a:lstStyle>
            <a:lvl1pPr algn="ctr">
              <a:defRPr baseline="0">
                <a:solidFill>
                  <a:schemeClr val="tx2"/>
                </a:solidFill>
              </a:defRPr>
            </a:lvl1pPr>
          </a:lstStyle>
          <a:p>
            <a:pPr rtl="0"/>
            <a:endParaRPr lang="es-ES" noProof="1"/>
          </a:p>
        </p:txBody>
      </p:sp>
      <p:sp>
        <p:nvSpPr>
          <p:cNvPr id="6" name="Marcador de posición de número de diapositiva 5"/>
          <p:cNvSpPr>
            <a:spLocks noGrp="1"/>
          </p:cNvSpPr>
          <p:nvPr>
            <p:ph type="sldNum" sz="quarter" idx="12"/>
          </p:nvPr>
        </p:nvSpPr>
        <p:spPr>
          <a:xfrm>
            <a:off x="9830683" y="6453386"/>
            <a:ext cx="1596292" cy="404614"/>
          </a:xfrm>
        </p:spPr>
        <p:txBody>
          <a:bodyPr rtlCol="0"/>
          <a:lstStyle>
            <a:lvl1pPr>
              <a:defRPr baseline="0">
                <a:solidFill>
                  <a:schemeClr val="tx2"/>
                </a:solidFill>
              </a:defRPr>
            </a:lvl1pPr>
          </a:lstStyle>
          <a:p>
            <a:pPr rtl="0"/>
            <a:fld id="{69E57DC2-970A-4B3E-BB1C-7A09969E49DF}" type="slidenum">
              <a:rPr lang="es-ES" noProof="1" dirty="0" smtClean="0"/>
              <a:pPr rtl="0"/>
              <a:t>‹Nº›</a:t>
            </a:fld>
            <a:endParaRPr lang="es-ES" noProof="1"/>
          </a:p>
        </p:txBody>
      </p:sp>
      <p:grpSp>
        <p:nvGrpSpPr>
          <p:cNvPr id="7" name="Grupo 6"/>
          <p:cNvGrpSpPr/>
          <p:nvPr/>
        </p:nvGrpSpPr>
        <p:grpSpPr>
          <a:xfrm>
            <a:off x="752858" y="744469"/>
            <a:ext cx="10674117" cy="5349671"/>
            <a:chOff x="752858" y="744469"/>
            <a:chExt cx="10674117" cy="5349671"/>
          </a:xfrm>
        </p:grpSpPr>
        <p:sp>
          <p:nvSpPr>
            <p:cNvPr id="11" name="Forma libre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orma libre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texto vertical 2"/>
          <p:cNvSpPr>
            <a:spLocks noGrp="1"/>
          </p:cNvSpPr>
          <p:nvPr>
            <p:ph type="body" orient="vert" idx="1"/>
          </p:nvPr>
        </p:nvSpPr>
        <p:spPr>
          <a:xfrm>
            <a:off x="1371600" y="2295525"/>
            <a:ext cx="9601200" cy="3571875"/>
          </a:xfrm>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C89C1930-778F-4458-8924-EEC59DD2356C}" type="datetime1">
              <a:rPr lang="es-ES" noProof="0" smtClean="0"/>
              <a:t>23/11/2020</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9E57DC2-970A-4B3E-BB1C-7A09969E49DF}" type="slidenum">
              <a:rPr lang="es-ES" noProof="0" smtClean="0"/>
              <a:t>‹Nº›</a:t>
            </a:fld>
            <a:endParaRPr lang="es-ES"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9596561" y="624156"/>
            <a:ext cx="1565766" cy="5243244"/>
          </a:xfrm>
        </p:spPr>
        <p:txBody>
          <a:bodyPr vert="eaVert" rtlCol="0"/>
          <a:lstStyle/>
          <a:p>
            <a:pPr rtl="0"/>
            <a:r>
              <a:rPr lang="es-ES" noProof="0"/>
              <a:t>Haga clic para modificar el estilo de título del patrón</a:t>
            </a:r>
          </a:p>
        </p:txBody>
      </p:sp>
      <p:sp>
        <p:nvSpPr>
          <p:cNvPr id="3" name="Marcador de posición de texto vertical 2"/>
          <p:cNvSpPr>
            <a:spLocks noGrp="1"/>
          </p:cNvSpPr>
          <p:nvPr>
            <p:ph type="body" orient="vert" idx="1"/>
          </p:nvPr>
        </p:nvSpPr>
        <p:spPr>
          <a:xfrm>
            <a:off x="1371600" y="624156"/>
            <a:ext cx="8179641" cy="5243244"/>
          </a:xfrm>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36C51A39-469D-45D6-9466-8F867D5AA5F3}" type="datetime1">
              <a:rPr lang="es-ES" noProof="0" smtClean="0"/>
              <a:t>23/11/2020</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9E57DC2-970A-4B3E-BB1C-7A09969E49DF}" type="slidenum">
              <a:rPr lang="es-ES" noProof="0" smtClean="0"/>
              <a:t>‹Nº›</a:t>
            </a:fld>
            <a:endParaRPr lang="es-E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contenido 2"/>
          <p:cNvSpPr>
            <a:spLocks noGrp="1"/>
          </p:cNvSpPr>
          <p:nvPr>
            <p:ph idx="1"/>
          </p:nvPr>
        </p:nvSpPr>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D6E64886-2519-4079-84AC-2CC2F797F4E0}" type="datetime1">
              <a:rPr lang="es-ES" noProof="0" smtClean="0"/>
              <a:t>23/11/2020</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9E57DC2-970A-4B3E-BB1C-7A09969E49DF}" type="slidenum">
              <a:rPr lang="es-ES" noProof="0" smtClean="0"/>
              <a:t>‹Nº›</a:t>
            </a:fld>
            <a:endParaRPr lang="es-ES"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1">
        <a:schemeClr val="bg2"/>
      </p:bgRef>
    </p:bg>
    <p:spTree>
      <p:nvGrpSpPr>
        <p:cNvPr id="1" name=""/>
        <p:cNvGrpSpPr/>
        <p:nvPr/>
      </p:nvGrpSpPr>
      <p:grpSpPr>
        <a:xfrm>
          <a:off x="0" y="0"/>
          <a:ext cx="0" cy="0"/>
          <a:chOff x="0" y="0"/>
          <a:chExt cx="0" cy="0"/>
        </a:xfrm>
      </p:grpSpPr>
      <p:sp>
        <p:nvSpPr>
          <p:cNvPr id="2" name="Título 1"/>
          <p:cNvSpPr>
            <a:spLocks noGrp="1"/>
          </p:cNvSpPr>
          <p:nvPr>
            <p:ph type="title"/>
          </p:nvPr>
        </p:nvSpPr>
        <p:spPr>
          <a:xfrm>
            <a:off x="765025" y="1301360"/>
            <a:ext cx="9612971" cy="2852737"/>
          </a:xfrm>
        </p:spPr>
        <p:txBody>
          <a:bodyPr rtlCol="0" anchor="b">
            <a:normAutofit/>
          </a:bodyPr>
          <a:lstStyle>
            <a:lvl1pPr algn="r">
              <a:defRPr sz="7200" cap="all" baseline="0">
                <a:solidFill>
                  <a:schemeClr val="tx2"/>
                </a:solidFill>
              </a:defRPr>
            </a:lvl1pPr>
          </a:lstStyle>
          <a:p>
            <a:pPr rtl="0"/>
            <a:r>
              <a:rPr lang="es-ES" noProof="0"/>
              <a:t>Haga clic para modificar el estilo de título del patrón</a:t>
            </a:r>
          </a:p>
        </p:txBody>
      </p:sp>
      <p:sp>
        <p:nvSpPr>
          <p:cNvPr id="3" name="Marcador de texto 2"/>
          <p:cNvSpPr>
            <a:spLocks noGrp="1"/>
          </p:cNvSpPr>
          <p:nvPr>
            <p:ph type="body" idx="1"/>
          </p:nvPr>
        </p:nvSpPr>
        <p:spPr>
          <a:xfrm>
            <a:off x="765025" y="4216328"/>
            <a:ext cx="9612971" cy="1143324"/>
          </a:xfrm>
        </p:spPr>
        <p:txBody>
          <a:bodyPr rtlCol="0"/>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Haga clic para modificar los estilos de texto del patrón</a:t>
            </a:r>
          </a:p>
        </p:txBody>
      </p:sp>
      <p:sp>
        <p:nvSpPr>
          <p:cNvPr id="4" name="Marcador de fecha 3"/>
          <p:cNvSpPr>
            <a:spLocks noGrp="1"/>
          </p:cNvSpPr>
          <p:nvPr>
            <p:ph type="dt" sz="half" idx="10"/>
          </p:nvPr>
        </p:nvSpPr>
        <p:spPr>
          <a:xfrm>
            <a:off x="738908" y="6453386"/>
            <a:ext cx="1622409" cy="404614"/>
          </a:xfrm>
        </p:spPr>
        <p:txBody>
          <a:bodyPr rtlCol="0"/>
          <a:lstStyle>
            <a:lvl1pPr>
              <a:defRPr>
                <a:solidFill>
                  <a:schemeClr val="tx2"/>
                </a:solidFill>
              </a:defRPr>
            </a:lvl1pPr>
          </a:lstStyle>
          <a:p>
            <a:pPr rtl="0"/>
            <a:fld id="{333F794C-6882-41AC-82BF-60BB9E6F3BCD}" type="datetime1">
              <a:rPr lang="es-ES" noProof="0" smtClean="0"/>
              <a:t>23/11/2020</a:t>
            </a:fld>
            <a:endParaRPr lang="es-ES" noProof="0"/>
          </a:p>
        </p:txBody>
      </p:sp>
      <p:sp>
        <p:nvSpPr>
          <p:cNvPr id="5" name="Marcador de pie de página 4"/>
          <p:cNvSpPr>
            <a:spLocks noGrp="1"/>
          </p:cNvSpPr>
          <p:nvPr>
            <p:ph type="ftr" sz="quarter" idx="11"/>
          </p:nvPr>
        </p:nvSpPr>
        <p:spPr>
          <a:xfrm>
            <a:off x="2584312" y="6453386"/>
            <a:ext cx="7023377" cy="404614"/>
          </a:xfrm>
        </p:spPr>
        <p:txBody>
          <a:bodyPr rtlCol="0"/>
          <a:lstStyle>
            <a:lvl1pPr algn="ctr">
              <a:defRPr>
                <a:solidFill>
                  <a:schemeClr val="tx2"/>
                </a:solidFill>
              </a:defRPr>
            </a:lvl1pPr>
          </a:lstStyle>
          <a:p>
            <a:pPr rtl="0"/>
            <a:endParaRPr lang="es-ES" noProof="0"/>
          </a:p>
        </p:txBody>
      </p:sp>
      <p:sp>
        <p:nvSpPr>
          <p:cNvPr id="6" name="Marcador de posición de número de diapositiva 5"/>
          <p:cNvSpPr>
            <a:spLocks noGrp="1"/>
          </p:cNvSpPr>
          <p:nvPr>
            <p:ph type="sldNum" sz="quarter" idx="12"/>
          </p:nvPr>
        </p:nvSpPr>
        <p:spPr>
          <a:xfrm>
            <a:off x="9830683" y="6453386"/>
            <a:ext cx="1596292" cy="404614"/>
          </a:xfrm>
        </p:spPr>
        <p:txBody>
          <a:bodyPr rtlCol="0"/>
          <a:lstStyle>
            <a:lvl1pPr>
              <a:defRPr>
                <a:solidFill>
                  <a:schemeClr val="tx2"/>
                </a:solidFill>
              </a:defRPr>
            </a:lvl1pPr>
          </a:lstStyle>
          <a:p>
            <a:pPr rtl="0"/>
            <a:fld id="{69E57DC2-970A-4B3E-BB1C-7A09969E49DF}" type="slidenum">
              <a:rPr lang="es-ES" noProof="0" smtClean="0"/>
              <a:pPr rtl="0"/>
              <a:t>‹Nº›</a:t>
            </a:fld>
            <a:endParaRPr lang="es-ES" noProof="0"/>
          </a:p>
        </p:txBody>
      </p:sp>
      <p:sp>
        <p:nvSpPr>
          <p:cNvPr id="7" name="Forma libre 6" title="Marca de recorte"/>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defRPr>
                <a:solidFill>
                  <a:schemeClr val="tx2"/>
                </a:solidFill>
              </a:defRPr>
            </a:lvl1pPr>
          </a:lstStyle>
          <a:p>
            <a:pPr rtl="0"/>
            <a:r>
              <a:rPr lang="es-ES" noProof="0"/>
              <a:t>Haga clic para modificar el estilo de título del patrón</a:t>
            </a:r>
          </a:p>
        </p:txBody>
      </p:sp>
      <p:sp>
        <p:nvSpPr>
          <p:cNvPr id="3" name="Marcador de posición de contenido 2"/>
          <p:cNvSpPr>
            <a:spLocks noGrp="1"/>
          </p:cNvSpPr>
          <p:nvPr>
            <p:ph sz="half" idx="1"/>
          </p:nvPr>
        </p:nvSpPr>
        <p:spPr>
          <a:xfrm>
            <a:off x="1371600" y="2285999"/>
            <a:ext cx="4447786" cy="3581401"/>
          </a:xfrm>
        </p:spPr>
        <p:txBody>
          <a:bodyPr rtlCol="0"/>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contenido 3"/>
          <p:cNvSpPr>
            <a:spLocks noGrp="1"/>
          </p:cNvSpPr>
          <p:nvPr>
            <p:ph sz="half" idx="2"/>
          </p:nvPr>
        </p:nvSpPr>
        <p:spPr>
          <a:xfrm>
            <a:off x="6525403" y="2285999"/>
            <a:ext cx="4447786" cy="3581401"/>
          </a:xfrm>
        </p:spPr>
        <p:txBody>
          <a:bodyPr rtlCol="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fecha 4"/>
          <p:cNvSpPr>
            <a:spLocks noGrp="1"/>
          </p:cNvSpPr>
          <p:nvPr>
            <p:ph type="dt" sz="half" idx="10"/>
          </p:nvPr>
        </p:nvSpPr>
        <p:spPr/>
        <p:txBody>
          <a:bodyPr rtlCol="0"/>
          <a:lstStyle/>
          <a:p>
            <a:pPr rtl="0"/>
            <a:fld id="{D4585378-E0B5-4F68-82D2-43529871C830}" type="datetime1">
              <a:rPr lang="es-ES" noProof="0" smtClean="0"/>
              <a:t>23/11/2020</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9E57DC2-970A-4B3E-BB1C-7A09969E49DF}" type="slidenum">
              <a:rPr lang="es-ES" noProof="0" smtClean="0"/>
              <a:t>‹Nº›</a:t>
            </a:fld>
            <a:endParaRPr lang="es-ES"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1371600" y="685800"/>
            <a:ext cx="9601200" cy="1485900"/>
          </a:xfrm>
        </p:spPr>
        <p:txBody>
          <a:bodyPr rtlCol="0"/>
          <a:lstStyle>
            <a:lvl1pPr>
              <a:defRPr>
                <a:solidFill>
                  <a:schemeClr val="tx2"/>
                </a:solidFill>
              </a:defRPr>
            </a:lvl1pPr>
          </a:lstStyle>
          <a:p>
            <a:pPr rtl="0"/>
            <a:r>
              <a:rPr lang="es-ES" noProof="0"/>
              <a:t>Haga clic para modificar el estilo de título del patrón</a:t>
            </a:r>
          </a:p>
        </p:txBody>
      </p:sp>
      <p:sp>
        <p:nvSpPr>
          <p:cNvPr id="3" name="Marcador de posición de texto 2"/>
          <p:cNvSpPr>
            <a:spLocks noGrp="1"/>
          </p:cNvSpPr>
          <p:nvPr>
            <p:ph type="body" idx="1"/>
          </p:nvPr>
        </p:nvSpPr>
        <p:spPr>
          <a:xfrm>
            <a:off x="1371600" y="2340864"/>
            <a:ext cx="4443984" cy="823912"/>
          </a:xfrm>
        </p:spPr>
        <p:txBody>
          <a:bodyPr rtlCol="0"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p:cNvSpPr>
            <a:spLocks noGrp="1"/>
          </p:cNvSpPr>
          <p:nvPr>
            <p:ph sz="half" idx="2"/>
          </p:nvPr>
        </p:nvSpPr>
        <p:spPr>
          <a:xfrm>
            <a:off x="1371600" y="3305207"/>
            <a:ext cx="4443984" cy="2562193"/>
          </a:xfrm>
        </p:spPr>
        <p:txBody>
          <a:bodyPr rtlCol="0"/>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texto 4"/>
          <p:cNvSpPr>
            <a:spLocks noGrp="1"/>
          </p:cNvSpPr>
          <p:nvPr>
            <p:ph type="body" sz="quarter" idx="3"/>
          </p:nvPr>
        </p:nvSpPr>
        <p:spPr>
          <a:xfrm>
            <a:off x="6525014" y="2340864"/>
            <a:ext cx="4443984" cy="823912"/>
          </a:xfrm>
        </p:spPr>
        <p:txBody>
          <a:bodyPr rtlCol="0"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p:cNvSpPr>
            <a:spLocks noGrp="1"/>
          </p:cNvSpPr>
          <p:nvPr>
            <p:ph sz="quarter" idx="4"/>
          </p:nvPr>
        </p:nvSpPr>
        <p:spPr>
          <a:xfrm>
            <a:off x="6525014" y="3305207"/>
            <a:ext cx="4443984" cy="2562193"/>
          </a:xfrm>
        </p:spPr>
        <p:txBody>
          <a:bodyPr rtlCol="0"/>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p:cNvSpPr>
            <a:spLocks noGrp="1"/>
          </p:cNvSpPr>
          <p:nvPr>
            <p:ph type="dt" sz="half" idx="10"/>
          </p:nvPr>
        </p:nvSpPr>
        <p:spPr/>
        <p:txBody>
          <a:bodyPr rtlCol="0"/>
          <a:lstStyle/>
          <a:p>
            <a:pPr rtl="0"/>
            <a:fld id="{2EBEEF58-48C9-467B-A631-1E436BEDAB11}" type="datetime1">
              <a:rPr lang="es-ES" noProof="0" smtClean="0"/>
              <a:t>23/11/2020</a:t>
            </a:fld>
            <a:endParaRPr lang="es-ES" noProof="0"/>
          </a:p>
        </p:txBody>
      </p:sp>
      <p:sp>
        <p:nvSpPr>
          <p:cNvPr id="8" name="Marcador de pie de página 7"/>
          <p:cNvSpPr>
            <a:spLocks noGrp="1"/>
          </p:cNvSpPr>
          <p:nvPr>
            <p:ph type="ftr" sz="quarter" idx="11"/>
          </p:nvPr>
        </p:nvSpPr>
        <p:spPr/>
        <p:txBody>
          <a:bodyPr rtlCol="0"/>
          <a:lstStyle/>
          <a:p>
            <a:pPr rtl="0"/>
            <a:endParaRPr lang="es-ES" noProof="0"/>
          </a:p>
        </p:txBody>
      </p:sp>
      <p:sp>
        <p:nvSpPr>
          <p:cNvPr id="9" name="Marcador de número de diapositiva 8"/>
          <p:cNvSpPr>
            <a:spLocks noGrp="1"/>
          </p:cNvSpPr>
          <p:nvPr>
            <p:ph type="sldNum" sz="quarter" idx="12"/>
          </p:nvPr>
        </p:nvSpPr>
        <p:spPr/>
        <p:txBody>
          <a:bodyPr rtlCol="0"/>
          <a:lstStyle/>
          <a:p>
            <a:pPr rtl="0"/>
            <a:fld id="{69E57DC2-970A-4B3E-BB1C-7A09969E49DF}" type="slidenum">
              <a:rPr lang="es-ES" noProof="0" smtClean="0"/>
              <a:t>‹Nº›</a:t>
            </a:fld>
            <a:endParaRPr lang="es-ES"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fecha 2"/>
          <p:cNvSpPr>
            <a:spLocks noGrp="1"/>
          </p:cNvSpPr>
          <p:nvPr>
            <p:ph type="dt" sz="half" idx="10"/>
          </p:nvPr>
        </p:nvSpPr>
        <p:spPr/>
        <p:txBody>
          <a:bodyPr rtlCol="0"/>
          <a:lstStyle/>
          <a:p>
            <a:pPr rtl="0"/>
            <a:fld id="{1060F666-88B8-4DF3-9956-D08FAF884D2A}" type="datetime1">
              <a:rPr lang="es-ES" noProof="0" smtClean="0"/>
              <a:t>23/11/2020</a:t>
            </a:fld>
            <a:endParaRPr lang="es-ES" noProof="0"/>
          </a:p>
        </p:txBody>
      </p:sp>
      <p:sp>
        <p:nvSpPr>
          <p:cNvPr id="4" name="Marcador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69E57DC2-970A-4B3E-BB1C-7A09969E49DF}" type="slidenum">
              <a:rPr lang="es-ES" noProof="0" smtClean="0"/>
              <a:t>‹Nº›</a:t>
            </a:fld>
            <a:endParaRPr lang="es-ES"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rtlCol="0"/>
          <a:lstStyle/>
          <a:p>
            <a:pPr rtl="0"/>
            <a:fld id="{EC1315F2-01CA-4762-8977-05CA9889EEFD}" type="datetime1">
              <a:rPr lang="es-ES" noProof="0" smtClean="0"/>
              <a:t>23/11/2020</a:t>
            </a:fld>
            <a:endParaRPr lang="es-ES" noProof="0"/>
          </a:p>
        </p:txBody>
      </p:sp>
      <p:sp>
        <p:nvSpPr>
          <p:cNvPr id="3" name="Marcador de pie de página 2"/>
          <p:cNvSpPr>
            <a:spLocks noGrp="1"/>
          </p:cNvSpPr>
          <p:nvPr>
            <p:ph type="ftr" sz="quarter" idx="11"/>
          </p:nvPr>
        </p:nvSpPr>
        <p:spPr/>
        <p:txBody>
          <a:bodyPr rtlCol="0"/>
          <a:lstStyle/>
          <a:p>
            <a:pPr rtl="0"/>
            <a:endParaRPr lang="es-ES" noProof="0"/>
          </a:p>
        </p:txBody>
      </p:sp>
      <p:sp>
        <p:nvSpPr>
          <p:cNvPr id="4" name="Marcador de número de diapositiva 3"/>
          <p:cNvSpPr>
            <a:spLocks noGrp="1"/>
          </p:cNvSpPr>
          <p:nvPr>
            <p:ph type="sldNum" sz="quarter" idx="12"/>
          </p:nvPr>
        </p:nvSpPr>
        <p:spPr/>
        <p:txBody>
          <a:bodyPr rtlCol="0"/>
          <a:lstStyle/>
          <a:p>
            <a:pPr rtl="0"/>
            <a:fld id="{69E57DC2-970A-4B3E-BB1C-7A09969E49DF}" type="slidenum">
              <a:rPr lang="es-ES" noProof="0" smtClean="0"/>
              <a:t>‹Nº›</a:t>
            </a:fld>
            <a:endParaRPr lang="es-ES"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ángulo 7" title="Forma de fondo"/>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723900" y="685800"/>
            <a:ext cx="3855720" cy="2157884"/>
          </a:xfrm>
        </p:spPr>
        <p:txBody>
          <a:bodyPr rtlCol="0" anchor="t">
            <a:noAutofit/>
          </a:bodyPr>
          <a:lstStyle>
            <a:lvl1pPr>
              <a:lnSpc>
                <a:spcPct val="84000"/>
              </a:lnSpc>
              <a:defRPr sz="4800" baseline="0">
                <a:solidFill>
                  <a:schemeClr val="tx2"/>
                </a:solidFill>
              </a:defRPr>
            </a:lvl1pPr>
          </a:lstStyle>
          <a:p>
            <a:pPr rtl="0"/>
            <a:r>
              <a:rPr lang="es-ES" noProof="0"/>
              <a:t>Haga clic para modificar el estilo de título del patrón</a:t>
            </a:r>
          </a:p>
        </p:txBody>
      </p:sp>
      <p:sp>
        <p:nvSpPr>
          <p:cNvPr id="3" name="Marcador de posición de contenido 2"/>
          <p:cNvSpPr>
            <a:spLocks noGrp="1"/>
          </p:cNvSpPr>
          <p:nvPr>
            <p:ph idx="1"/>
          </p:nvPr>
        </p:nvSpPr>
        <p:spPr>
          <a:xfrm>
            <a:off x="6256020" y="685801"/>
            <a:ext cx="5212080" cy="5175250"/>
          </a:xfrm>
        </p:spPr>
        <p:txBody>
          <a:bodyPr rtlCol="0"/>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texto 3"/>
          <p:cNvSpPr>
            <a:spLocks noGrp="1"/>
          </p:cNvSpPr>
          <p:nvPr>
            <p:ph type="body" sz="half" idx="2"/>
          </p:nvPr>
        </p:nvSpPr>
        <p:spPr>
          <a:xfrm>
            <a:off x="723900" y="2856344"/>
            <a:ext cx="3855720" cy="3011056"/>
          </a:xfrm>
        </p:spPr>
        <p:txBody>
          <a:bodyPr rtlCol="0"/>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fecha 4"/>
          <p:cNvSpPr>
            <a:spLocks noGrp="1"/>
          </p:cNvSpPr>
          <p:nvPr>
            <p:ph type="dt" sz="half" idx="10"/>
          </p:nvPr>
        </p:nvSpPr>
        <p:spPr>
          <a:xfrm>
            <a:off x="723900" y="6453386"/>
            <a:ext cx="1204572" cy="404614"/>
          </a:xfrm>
        </p:spPr>
        <p:txBody>
          <a:bodyPr rtlCol="0"/>
          <a:lstStyle>
            <a:lvl1pPr>
              <a:defRPr>
                <a:solidFill>
                  <a:schemeClr val="tx2"/>
                </a:solidFill>
              </a:defRPr>
            </a:lvl1pPr>
          </a:lstStyle>
          <a:p>
            <a:pPr rtl="0"/>
            <a:fld id="{68C31800-ABDF-4500-B590-0F98C33628D8}" type="datetime1">
              <a:rPr lang="es-ES" noProof="0" smtClean="0"/>
              <a:t>23/11/2020</a:t>
            </a:fld>
            <a:endParaRPr lang="es-ES" noProof="0"/>
          </a:p>
        </p:txBody>
      </p:sp>
      <p:sp>
        <p:nvSpPr>
          <p:cNvPr id="6" name="Marcador de pie de página 5"/>
          <p:cNvSpPr>
            <a:spLocks noGrp="1"/>
          </p:cNvSpPr>
          <p:nvPr>
            <p:ph type="ftr" sz="quarter" idx="11"/>
          </p:nvPr>
        </p:nvSpPr>
        <p:spPr>
          <a:xfrm>
            <a:off x="2205945" y="6453386"/>
            <a:ext cx="2373675" cy="404614"/>
          </a:xfrm>
        </p:spPr>
        <p:txBody>
          <a:bodyPr rtlCol="0"/>
          <a:lstStyle>
            <a:lvl1pPr>
              <a:defRPr>
                <a:solidFill>
                  <a:schemeClr val="tx2"/>
                </a:solidFill>
              </a:defRPr>
            </a:lvl1pPr>
          </a:lstStyle>
          <a:p>
            <a:pPr rtl="0"/>
            <a:endParaRPr lang="es-ES" noProof="0"/>
          </a:p>
        </p:txBody>
      </p:sp>
      <p:sp>
        <p:nvSpPr>
          <p:cNvPr id="7" name="Marcador de posición de número de diapositiva 6"/>
          <p:cNvSpPr>
            <a:spLocks noGrp="1"/>
          </p:cNvSpPr>
          <p:nvPr>
            <p:ph type="sldNum" sz="quarter" idx="12"/>
          </p:nvPr>
        </p:nvSpPr>
        <p:spPr>
          <a:xfrm>
            <a:off x="9883140" y="6453386"/>
            <a:ext cx="1596292" cy="404614"/>
          </a:xfrm>
        </p:spPr>
        <p:txBody>
          <a:bodyPr rtlCol="0"/>
          <a:lstStyle>
            <a:lvl1pPr>
              <a:defRPr>
                <a:solidFill>
                  <a:schemeClr val="tx2"/>
                </a:solidFill>
              </a:defRPr>
            </a:lvl1pPr>
          </a:lstStyle>
          <a:p>
            <a:pPr rtl="0"/>
            <a:fld id="{69E57DC2-970A-4B3E-BB1C-7A09969E49DF}" type="slidenum">
              <a:rPr lang="es-ES" noProof="0" smtClean="0"/>
              <a:pPr rtl="0"/>
              <a:t>‹Nº›</a:t>
            </a:fld>
            <a:endParaRPr lang="es-ES" noProof="0"/>
          </a:p>
        </p:txBody>
      </p:sp>
      <p:sp>
        <p:nvSpPr>
          <p:cNvPr id="9" name="Rectángulo 8" title="Barra de división"/>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leyenda">
    <p:spTree>
      <p:nvGrpSpPr>
        <p:cNvPr id="1" name=""/>
        <p:cNvGrpSpPr/>
        <p:nvPr/>
      </p:nvGrpSpPr>
      <p:grpSpPr>
        <a:xfrm>
          <a:off x="0" y="0"/>
          <a:ext cx="0" cy="0"/>
          <a:chOff x="0" y="0"/>
          <a:chExt cx="0" cy="0"/>
        </a:xfrm>
      </p:grpSpPr>
      <p:sp>
        <p:nvSpPr>
          <p:cNvPr id="8" name="Rectángulo 7" title="Forma de fondo"/>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723900" y="685800"/>
            <a:ext cx="3855720" cy="2157884"/>
          </a:xfrm>
        </p:spPr>
        <p:txBody>
          <a:bodyPr rtlCol="0" anchor="t">
            <a:normAutofit/>
          </a:bodyPr>
          <a:lstStyle>
            <a:lvl1pPr>
              <a:lnSpc>
                <a:spcPct val="84000"/>
              </a:lnSpc>
              <a:defRPr sz="4800" baseline="0"/>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5532120" y="0"/>
            <a:ext cx="6659880" cy="6857999"/>
          </a:xfrm>
        </p:spPr>
        <p:txBody>
          <a:bodyPr rtlCol="0"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posición de texto 3"/>
          <p:cNvSpPr>
            <a:spLocks noGrp="1"/>
          </p:cNvSpPr>
          <p:nvPr>
            <p:ph type="body" sz="half" idx="2" hasCustomPrompt="1"/>
          </p:nvPr>
        </p:nvSpPr>
        <p:spPr>
          <a:xfrm>
            <a:off x="723900" y="2855968"/>
            <a:ext cx="3855720" cy="3011432"/>
          </a:xfrm>
        </p:spPr>
        <p:txBody>
          <a:bodyPr rtlCol="0"/>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el estilo de texto del patrón</a:t>
            </a:r>
          </a:p>
        </p:txBody>
      </p:sp>
      <p:sp>
        <p:nvSpPr>
          <p:cNvPr id="5" name="Marcador de fecha 4"/>
          <p:cNvSpPr>
            <a:spLocks noGrp="1"/>
          </p:cNvSpPr>
          <p:nvPr>
            <p:ph type="dt" sz="half" idx="10"/>
          </p:nvPr>
        </p:nvSpPr>
        <p:spPr>
          <a:xfrm>
            <a:off x="723900" y="6453386"/>
            <a:ext cx="1204572" cy="404614"/>
          </a:xfrm>
        </p:spPr>
        <p:txBody>
          <a:bodyPr rtlCol="0"/>
          <a:lstStyle>
            <a:lvl1pPr>
              <a:defRPr>
                <a:solidFill>
                  <a:schemeClr val="tx2"/>
                </a:solidFill>
              </a:defRPr>
            </a:lvl1pPr>
          </a:lstStyle>
          <a:p>
            <a:pPr rtl="0"/>
            <a:fld id="{A0C785D8-623B-4B06-B6D3-7A2D6A2C5207}" type="datetime1">
              <a:rPr lang="es-ES" noProof="0" smtClean="0"/>
              <a:t>23/11/2020</a:t>
            </a:fld>
            <a:endParaRPr lang="es-ES" noProof="0"/>
          </a:p>
        </p:txBody>
      </p:sp>
      <p:sp>
        <p:nvSpPr>
          <p:cNvPr id="6" name="Marcador de pie de página 5"/>
          <p:cNvSpPr>
            <a:spLocks noGrp="1"/>
          </p:cNvSpPr>
          <p:nvPr>
            <p:ph type="ftr" sz="quarter" idx="11"/>
          </p:nvPr>
        </p:nvSpPr>
        <p:spPr>
          <a:xfrm>
            <a:off x="2205945" y="6453386"/>
            <a:ext cx="2373675" cy="404614"/>
          </a:xfrm>
        </p:spPr>
        <p:txBody>
          <a:bodyPr rtlCol="0"/>
          <a:lstStyle>
            <a:lvl1pPr>
              <a:defRPr>
                <a:solidFill>
                  <a:schemeClr val="tx2"/>
                </a:solidFill>
              </a:defRPr>
            </a:lvl1pPr>
          </a:lstStyle>
          <a:p>
            <a:pPr rtl="0"/>
            <a:endParaRPr lang="es-ES" noProof="0"/>
          </a:p>
        </p:txBody>
      </p:sp>
      <p:sp>
        <p:nvSpPr>
          <p:cNvPr id="7" name="Marcador de posición de número de diapositiva 6"/>
          <p:cNvSpPr>
            <a:spLocks noGrp="1"/>
          </p:cNvSpPr>
          <p:nvPr>
            <p:ph type="sldNum" sz="quarter" idx="12"/>
          </p:nvPr>
        </p:nvSpPr>
        <p:spPr>
          <a:xfrm>
            <a:off x="9883140" y="6453386"/>
            <a:ext cx="1596292" cy="404614"/>
          </a:xfrm>
        </p:spPr>
        <p:txBody>
          <a:bodyPr rtlCol="0"/>
          <a:lstStyle>
            <a:lvl1pPr>
              <a:defRPr>
                <a:solidFill>
                  <a:schemeClr val="tx2"/>
                </a:solidFill>
              </a:defRPr>
            </a:lvl1pPr>
          </a:lstStyle>
          <a:p>
            <a:pPr rtl="0"/>
            <a:fld id="{69E57DC2-970A-4B3E-BB1C-7A09969E49DF}" type="slidenum">
              <a:rPr lang="es-ES" noProof="0" smtClean="0"/>
              <a:pPr rtl="0"/>
              <a:t>‹Nº›</a:t>
            </a:fld>
            <a:endParaRPr lang="es-ES" noProof="0"/>
          </a:p>
        </p:txBody>
      </p:sp>
      <p:sp>
        <p:nvSpPr>
          <p:cNvPr id="9" name="Rectángulo 8" title="Barra de división"/>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Marcador de posición de título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pPr rtl="0"/>
            <a:r>
              <a:rPr lang="es-ES" noProof="1"/>
              <a:t>Haga clic para modificar el estilo de título del patrón</a:t>
            </a:r>
          </a:p>
        </p:txBody>
      </p:sp>
      <p:sp>
        <p:nvSpPr>
          <p:cNvPr id="3" name="Marcador de posición de texto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rtl="0"/>
            <a:r>
              <a:rPr lang="es-ES" noProof="1"/>
              <a:t>Haga clic para modificar los estilos de texto del patrón</a:t>
            </a:r>
          </a:p>
          <a:p>
            <a:pPr lvl="1" rtl="0"/>
            <a:r>
              <a:rPr lang="es-ES" noProof="1"/>
              <a:t>Segundo nivel</a:t>
            </a:r>
          </a:p>
          <a:p>
            <a:pPr lvl="2" rtl="0"/>
            <a:r>
              <a:rPr lang="es-ES" noProof="1"/>
              <a:t>Tercer nivel</a:t>
            </a:r>
          </a:p>
          <a:p>
            <a:pPr lvl="3" rtl="0"/>
            <a:r>
              <a:rPr lang="es-ES" noProof="1"/>
              <a:t>Cuarto nivel</a:t>
            </a:r>
          </a:p>
          <a:p>
            <a:pPr lvl="4" rtl="0"/>
            <a:r>
              <a:rPr lang="es-ES" noProof="1"/>
              <a:t>Quinto nivel</a:t>
            </a:r>
          </a:p>
        </p:txBody>
      </p:sp>
      <p:sp>
        <p:nvSpPr>
          <p:cNvPr id="4" name="Marcador de fecha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pPr rtl="0"/>
            <a:fld id="{32753D48-8572-4784-98D4-3FA29A2341E7}" type="datetime1">
              <a:rPr lang="es-ES" noProof="1" smtClean="0"/>
              <a:t>23/11/2020</a:t>
            </a:fld>
            <a:endParaRPr lang="es-ES" noProof="1"/>
          </a:p>
        </p:txBody>
      </p:sp>
      <p:sp>
        <p:nvSpPr>
          <p:cNvPr id="5" name="Marcador de pie de página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pPr rtl="0"/>
            <a:endParaRPr lang="es-ES" noProof="1"/>
          </a:p>
        </p:txBody>
      </p:sp>
      <p:sp>
        <p:nvSpPr>
          <p:cNvPr id="6" name="Marcador de posición de número de diapositiva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pPr rtl="0"/>
            <a:fld id="{69E57DC2-970A-4B3E-BB1C-7A09969E49DF}" type="slidenum">
              <a:rPr lang="es-ES" noProof="1" dirty="0" smtClean="0"/>
              <a:pPr rtl="0"/>
              <a:t>‹Nº›</a:t>
            </a:fld>
            <a:endParaRPr lang="es-ES" noProof="1"/>
          </a:p>
        </p:txBody>
      </p:sp>
      <p:sp>
        <p:nvSpPr>
          <p:cNvPr id="9" name="Rectángulo 8" title="Barra lateral"/>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es.wikipedia.org/wiki/Arquitectura_software"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es.wikipedia.org/wiki/Evento_estad%C3%ADstico"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ángulo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1"/>
          </a:p>
        </p:txBody>
      </p:sp>
      <p:pic>
        <p:nvPicPr>
          <p:cNvPr id="23" name="Imagen 22" descr="Primer plano muy cercano de un gráfico de líneas">
            <a:extLst>
              <a:ext uri="{FF2B5EF4-FFF2-40B4-BE49-F238E27FC236}">
                <a16:creationId xmlns:a16="http://schemas.microsoft.com/office/drawing/2014/main" id="{B38A25AE-7B44-4EC1-BC0C-CF0FFF036705}"/>
              </a:ext>
            </a:extLst>
          </p:cNvPr>
          <p:cNvPicPr>
            <a:picLocks noChangeAspect="1"/>
          </p:cNvPicPr>
          <p:nvPr/>
        </p:nvPicPr>
        <p:blipFill rotWithShape="1">
          <a:blip r:embed="rId3"/>
          <a:srcRect t="10000"/>
          <a:stretch/>
        </p:blipFill>
        <p:spPr>
          <a:xfrm>
            <a:off x="20" y="10"/>
            <a:ext cx="12191980" cy="6857990"/>
          </a:xfrm>
          <a:prstGeom prst="rect">
            <a:avLst/>
          </a:prstGeom>
        </p:spPr>
      </p:pic>
      <p:sp>
        <p:nvSpPr>
          <p:cNvPr id="52" name="Forma libre: Forma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ángulo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1"/>
          </a:p>
        </p:txBody>
      </p:sp>
      <p:sp>
        <p:nvSpPr>
          <p:cNvPr id="2" name="Título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rtlCol="0">
            <a:normAutofit/>
          </a:bodyPr>
          <a:lstStyle/>
          <a:p>
            <a:pPr algn="l"/>
            <a:r>
              <a:rPr lang="es-ES" sz="3600" noProof="1">
                <a:solidFill>
                  <a:srgbClr val="FFFFFF"/>
                </a:solidFill>
              </a:rPr>
              <a:t>Apache kafka</a:t>
            </a:r>
          </a:p>
        </p:txBody>
      </p:sp>
      <p:sp>
        <p:nvSpPr>
          <p:cNvPr id="3" name="Subtítulo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rtlCol="0">
            <a:normAutofit/>
          </a:bodyPr>
          <a:lstStyle/>
          <a:p>
            <a:pPr algn="l" rtl="0">
              <a:spcAft>
                <a:spcPts val="600"/>
              </a:spcAft>
            </a:pPr>
            <a:r>
              <a:rPr lang="es-ES" sz="1800" noProof="1">
                <a:solidFill>
                  <a:srgbClr val="FFFFFF"/>
                </a:solidFill>
              </a:rPr>
              <a:t>Instructor: Joel Vásquez Villalobos.</a:t>
            </a: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1A02F2AD-F62F-4C7C-884D-D7B71D43DFC8}"/>
              </a:ext>
            </a:extLst>
          </p:cNvPr>
          <p:cNvSpPr>
            <a:spLocks noGrp="1"/>
          </p:cNvSpPr>
          <p:nvPr>
            <p:ph type="title"/>
          </p:nvPr>
        </p:nvSpPr>
        <p:spPr>
          <a:xfrm>
            <a:off x="1371600" y="685800"/>
            <a:ext cx="9601200" cy="1485900"/>
          </a:xfrm>
        </p:spPr>
        <p:txBody>
          <a:bodyPr rtlCol="0">
            <a:normAutofit/>
          </a:bodyPr>
          <a:lstStyle/>
          <a:p>
            <a:r>
              <a:rPr lang="es-PE" dirty="0"/>
              <a:t>Apache Kafka</a:t>
            </a:r>
            <a:endParaRPr lang="es-ES" noProof="1"/>
          </a:p>
        </p:txBody>
      </p:sp>
      <p:pic>
        <p:nvPicPr>
          <p:cNvPr id="7" name="Imagen 6">
            <a:extLst>
              <a:ext uri="{FF2B5EF4-FFF2-40B4-BE49-F238E27FC236}">
                <a16:creationId xmlns:a16="http://schemas.microsoft.com/office/drawing/2014/main" id="{320AB3C5-E503-4D15-B300-3A83EC2D903E}"/>
              </a:ext>
            </a:extLst>
          </p:cNvPr>
          <p:cNvPicPr/>
          <p:nvPr/>
        </p:nvPicPr>
        <p:blipFill>
          <a:blip r:embed="rId3"/>
          <a:stretch>
            <a:fillRect/>
          </a:stretch>
        </p:blipFill>
        <p:spPr>
          <a:xfrm>
            <a:off x="1371600" y="1954530"/>
            <a:ext cx="5400040" cy="1474470"/>
          </a:xfrm>
          <a:prstGeom prst="rect">
            <a:avLst/>
          </a:prstGeom>
        </p:spPr>
      </p:pic>
      <p:sp>
        <p:nvSpPr>
          <p:cNvPr id="12" name="CuadroTexto 11">
            <a:extLst>
              <a:ext uri="{FF2B5EF4-FFF2-40B4-BE49-F238E27FC236}">
                <a16:creationId xmlns:a16="http://schemas.microsoft.com/office/drawing/2014/main" id="{FF7A905C-6BC1-4AFD-A52E-78703876A902}"/>
              </a:ext>
            </a:extLst>
          </p:cNvPr>
          <p:cNvSpPr txBox="1"/>
          <p:nvPr/>
        </p:nvSpPr>
        <p:spPr>
          <a:xfrm>
            <a:off x="677038" y="3848927"/>
            <a:ext cx="6094602" cy="1983043"/>
          </a:xfrm>
          <a:prstGeom prst="rect">
            <a:avLst/>
          </a:prstGeom>
          <a:noFill/>
        </p:spPr>
        <p:txBody>
          <a:bodyPr wrap="square">
            <a:spAutoFit/>
          </a:bodyPr>
          <a:lstStyle/>
          <a:p>
            <a:pPr marL="581660">
              <a:lnSpc>
                <a:spcPct val="11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PE" sz="1800" b="1"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Ejemplo crear </a:t>
            </a:r>
            <a:r>
              <a:rPr lang="es-PE" sz="1800" b="1" dirty="0" err="1">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Topic</a:t>
            </a:r>
            <a:r>
              <a:rPr lang="es-PE" sz="1800" b="1"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 con 3 particiones.</a:t>
            </a:r>
            <a:endParaRPr lang="es-PE" sz="1600" dirty="0">
              <a:effectLst/>
              <a:latin typeface="Calibri" panose="020F0502020204030204" pitchFamily="34" charset="0"/>
              <a:ea typeface="Calibri" panose="020F0502020204030204" pitchFamily="34" charset="0"/>
              <a:cs typeface="Times New Roman" panose="02020603050405020304" pitchFamily="18" charset="0"/>
            </a:endParaRPr>
          </a:p>
          <a:p>
            <a:pPr marL="581660">
              <a:lnSpc>
                <a:spcPct val="11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PE" sz="1800" dirty="0">
                <a:effectLst/>
                <a:latin typeface="Segoe UI" panose="020B0502040204020203" pitchFamily="34" charset="0"/>
                <a:ea typeface="Times New Roman" panose="02020603050405020304" pitchFamily="18" charset="0"/>
                <a:cs typeface="Times New Roman" panose="02020603050405020304" pitchFamily="18" charset="0"/>
              </a:rPr>
              <a:t> </a:t>
            </a:r>
            <a:endParaRPr lang="es-PE" sz="1600" dirty="0">
              <a:effectLst/>
              <a:latin typeface="Calibri" panose="020F0502020204030204" pitchFamily="34" charset="0"/>
              <a:ea typeface="Calibri" panose="020F0502020204030204" pitchFamily="34" charset="0"/>
              <a:cs typeface="Times New Roman" panose="02020603050405020304" pitchFamily="18" charset="0"/>
            </a:endParaRPr>
          </a:p>
          <a:p>
            <a:pPr marL="581660">
              <a:lnSpc>
                <a:spcPct val="115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PE" sz="180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@Bean</a:t>
            </a:r>
            <a:br>
              <a:rPr lang="es-PE" sz="180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br>
            <a:r>
              <a:rPr lang="es-PE" sz="1800" dirty="0" err="1">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public</a:t>
            </a:r>
            <a:r>
              <a:rPr lang="es-PE" sz="180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 </a:t>
            </a:r>
            <a:r>
              <a:rPr lang="es-PE" sz="1800" dirty="0" err="1">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NewTopic</a:t>
            </a:r>
            <a:r>
              <a:rPr lang="es-PE" sz="180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 </a:t>
            </a:r>
            <a:r>
              <a:rPr lang="es-PE" sz="1800" dirty="0" err="1">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adviceTopic</a:t>
            </a:r>
            <a:r>
              <a:rPr lang="es-PE" sz="1800" i="1"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 {</a:t>
            </a:r>
            <a:br>
              <a:rPr lang="es-PE" sz="1800" i="1"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br>
            <a:r>
              <a:rPr lang="es-PE" sz="1800" i="1"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    </a:t>
            </a:r>
            <a:r>
              <a:rPr lang="es-PE" sz="1800" dirty="0" err="1">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return</a:t>
            </a:r>
            <a:r>
              <a:rPr lang="es-PE" sz="180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 new </a:t>
            </a:r>
            <a:r>
              <a:rPr lang="es-PE" sz="1800" dirty="0" err="1">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NewTopic</a:t>
            </a:r>
            <a:r>
              <a:rPr lang="es-PE" sz="1800" i="1"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a:t>
            </a:r>
            <a:r>
              <a:rPr lang="es-PE" sz="1800" dirty="0" err="1">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topicName</a:t>
            </a:r>
            <a:r>
              <a:rPr lang="es-PE" sz="180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 3, </a:t>
            </a:r>
            <a:r>
              <a:rPr lang="es-PE" sz="1800" i="1"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a:t>
            </a:r>
            <a:r>
              <a:rPr lang="es-PE" sz="180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short</a:t>
            </a:r>
            <a:r>
              <a:rPr lang="es-PE" sz="1800" i="1"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 </a:t>
            </a:r>
            <a:r>
              <a:rPr lang="es-PE" sz="180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1</a:t>
            </a:r>
            <a:r>
              <a:rPr lang="es-PE" sz="1800" i="1"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a:t>
            </a:r>
            <a:r>
              <a:rPr lang="es-PE" sz="180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a:t>
            </a:r>
            <a:br>
              <a:rPr lang="es-PE" sz="180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br>
            <a:r>
              <a:rPr lang="es-PE" sz="1800" i="1"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a:t>
            </a:r>
            <a:endParaRPr lang="es-PE"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49555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77D5991F-6000-455C-8588-29F0A53CF9AD}"/>
              </a:ext>
            </a:extLst>
          </p:cNvPr>
          <p:cNvSpPr>
            <a:spLocks noGrp="1"/>
          </p:cNvSpPr>
          <p:nvPr>
            <p:ph type="title"/>
          </p:nvPr>
        </p:nvSpPr>
        <p:spPr>
          <a:xfrm>
            <a:off x="1371600" y="685800"/>
            <a:ext cx="9601200" cy="1485900"/>
          </a:xfrm>
        </p:spPr>
        <p:txBody>
          <a:bodyPr rtlCol="0">
            <a:normAutofit/>
          </a:bodyPr>
          <a:lstStyle/>
          <a:p>
            <a:r>
              <a:rPr lang="es-PE" dirty="0"/>
              <a:t>Apache Kafka</a:t>
            </a:r>
            <a:endParaRPr lang="es-ES" noProof="1"/>
          </a:p>
        </p:txBody>
      </p:sp>
      <p:sp>
        <p:nvSpPr>
          <p:cNvPr id="7" name="CuadroTexto 6">
            <a:extLst>
              <a:ext uri="{FF2B5EF4-FFF2-40B4-BE49-F238E27FC236}">
                <a16:creationId xmlns:a16="http://schemas.microsoft.com/office/drawing/2014/main" id="{3675F778-E6AD-4E89-B305-EC3CFAEE8310}"/>
              </a:ext>
            </a:extLst>
          </p:cNvPr>
          <p:cNvSpPr txBox="1"/>
          <p:nvPr/>
        </p:nvSpPr>
        <p:spPr>
          <a:xfrm>
            <a:off x="1445004" y="1891462"/>
            <a:ext cx="7430548" cy="1277081"/>
          </a:xfrm>
          <a:prstGeom prst="rect">
            <a:avLst/>
          </a:prstGeom>
          <a:noFill/>
        </p:spPr>
        <p:txBody>
          <a:bodyPr wrap="square">
            <a:spAutoFit/>
          </a:bodyPr>
          <a:lstStyle/>
          <a:p>
            <a:pPr algn="just">
              <a:lnSpc>
                <a:spcPct val="115000"/>
              </a:lnSpc>
              <a:spcBef>
                <a:spcPts val="750"/>
              </a:spcBef>
              <a:spcAft>
                <a:spcPts val="1200"/>
              </a:spcAft>
            </a:pPr>
            <a:r>
              <a:rPr lang="es-PE" sz="1800" b="1" dirty="0" err="1">
                <a:solidFill>
                  <a:srgbClr val="000000"/>
                </a:solidFill>
                <a:effectLst/>
                <a:latin typeface="Segoe UI" panose="020B0502040204020203" pitchFamily="34" charset="0"/>
                <a:ea typeface="Times New Roman" panose="02020603050405020304" pitchFamily="18" charset="0"/>
              </a:rPr>
              <a:t>Bokers</a:t>
            </a:r>
            <a:r>
              <a:rPr lang="es-PE" sz="1800" b="1" dirty="0">
                <a:solidFill>
                  <a:srgbClr val="000000"/>
                </a:solidFill>
                <a:effectLst/>
                <a:latin typeface="Segoe UI" panose="020B0502040204020203" pitchFamily="34" charset="0"/>
                <a:ea typeface="Times New Roman" panose="02020603050405020304" pitchFamily="18" charset="0"/>
              </a:rPr>
              <a:t> y </a:t>
            </a:r>
            <a:r>
              <a:rPr lang="es-PE" sz="1800" b="1" dirty="0" err="1">
                <a:solidFill>
                  <a:srgbClr val="000000"/>
                </a:solidFill>
                <a:effectLst/>
                <a:latin typeface="Segoe UI" panose="020B0502040204020203" pitchFamily="34" charset="0"/>
                <a:ea typeface="Times New Roman" panose="02020603050405020304" pitchFamily="18" charset="0"/>
              </a:rPr>
              <a:t>Cluster</a:t>
            </a:r>
            <a:endParaRPr lang="es-PE" b="1" dirty="0">
              <a:latin typeface="Times New Roman" panose="02020603050405020304" pitchFamily="18" charset="0"/>
              <a:ea typeface="Times New Roman" panose="02020603050405020304" pitchFamily="18" charset="0"/>
            </a:endParaRPr>
          </a:p>
          <a:p>
            <a:pPr algn="just">
              <a:lnSpc>
                <a:spcPct val="115000"/>
              </a:lnSpc>
              <a:spcBef>
                <a:spcPts val="750"/>
              </a:spcBef>
              <a:spcAft>
                <a:spcPts val="1200"/>
              </a:spcAft>
            </a:pPr>
            <a:r>
              <a:rPr lang="es-PE" dirty="0">
                <a:solidFill>
                  <a:srgbClr val="000000"/>
                </a:solidFill>
                <a:latin typeface="Segoe UI" panose="020B0502040204020203" pitchFamily="34" charset="0"/>
                <a:cs typeface="Times New Roman" panose="02020603050405020304" pitchFamily="18" charset="0"/>
              </a:rPr>
              <a:t>Un único servidor de Kafka se denomina </a:t>
            </a:r>
            <a:r>
              <a:rPr lang="es-PE" dirty="0" err="1">
                <a:solidFill>
                  <a:srgbClr val="000000"/>
                </a:solidFill>
                <a:latin typeface="Segoe UI" panose="020B0502040204020203" pitchFamily="34" charset="0"/>
                <a:cs typeface="Times New Roman" panose="02020603050405020304" pitchFamily="18" charset="0"/>
              </a:rPr>
              <a:t>Bokers</a:t>
            </a:r>
            <a:r>
              <a:rPr lang="es-PE" dirty="0">
                <a:solidFill>
                  <a:srgbClr val="000000"/>
                </a:solidFill>
                <a:latin typeface="Segoe UI" panose="020B0502040204020203" pitchFamily="34" charset="0"/>
                <a:cs typeface="Times New Roman" panose="02020603050405020304" pitchFamily="18" charset="0"/>
              </a:rPr>
              <a:t>. El </a:t>
            </a:r>
            <a:r>
              <a:rPr lang="es-PE" dirty="0" err="1">
                <a:solidFill>
                  <a:srgbClr val="000000"/>
                </a:solidFill>
                <a:latin typeface="Segoe UI" panose="020B0502040204020203" pitchFamily="34" charset="0"/>
                <a:cs typeface="Times New Roman" panose="02020603050405020304" pitchFamily="18" charset="0"/>
              </a:rPr>
              <a:t>Bokers</a:t>
            </a:r>
            <a:r>
              <a:rPr lang="es-PE" dirty="0">
                <a:solidFill>
                  <a:srgbClr val="000000"/>
                </a:solidFill>
                <a:latin typeface="Segoe UI" panose="020B0502040204020203" pitchFamily="34" charset="0"/>
                <a:cs typeface="Times New Roman" panose="02020603050405020304" pitchFamily="18" charset="0"/>
              </a:rPr>
              <a:t> recibe mensajes de los “Producer”.</a:t>
            </a:r>
          </a:p>
        </p:txBody>
      </p:sp>
      <p:sp>
        <p:nvSpPr>
          <p:cNvPr id="12" name="Rectangle 4">
            <a:extLst>
              <a:ext uri="{FF2B5EF4-FFF2-40B4-BE49-F238E27FC236}">
                <a16:creationId xmlns:a16="http://schemas.microsoft.com/office/drawing/2014/main" id="{B2A4B227-7EC4-425B-8866-6E6818E85586}"/>
              </a:ext>
            </a:extLst>
          </p:cNvPr>
          <p:cNvSpPr>
            <a:spLocks noChangeArrowheads="1"/>
          </p:cNvSpPr>
          <p:nvPr/>
        </p:nvSpPr>
        <p:spPr bwMode="auto">
          <a:xfrm>
            <a:off x="1612784" y="3608667"/>
            <a:ext cx="3504500" cy="122341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PE" altLang="es-PE" sz="1050" b="0" i="0" u="none" strike="noStrike" cap="none" normalizeH="0" baseline="0" dirty="0">
                <a:ln>
                  <a:noFill/>
                </a:ln>
                <a:solidFill>
                  <a:srgbClr val="9E880D"/>
                </a:solidFill>
                <a:effectLst/>
                <a:latin typeface="JetBrains Mono"/>
              </a:rPr>
              <a:t>@Autowired</a:t>
            </a:r>
            <a:br>
              <a:rPr kumimoji="0" lang="es-PE" altLang="es-PE" sz="1050" b="0" i="0" u="none" strike="noStrike" cap="none" normalizeH="0" baseline="0" dirty="0">
                <a:ln>
                  <a:noFill/>
                </a:ln>
                <a:solidFill>
                  <a:srgbClr val="9E880D"/>
                </a:solidFill>
                <a:effectLst/>
                <a:latin typeface="JetBrains Mono"/>
              </a:rPr>
            </a:br>
            <a:r>
              <a:rPr kumimoji="0" lang="es-PE" altLang="es-PE" sz="1050" b="0" i="0" u="none" strike="noStrike" cap="none" normalizeH="0" baseline="0" dirty="0" err="1">
                <a:ln>
                  <a:noFill/>
                </a:ln>
                <a:solidFill>
                  <a:srgbClr val="0033B3"/>
                </a:solidFill>
                <a:effectLst/>
                <a:latin typeface="JetBrains Mono"/>
              </a:rPr>
              <a:t>private</a:t>
            </a:r>
            <a:r>
              <a:rPr kumimoji="0" lang="es-PE" altLang="es-PE" sz="1050" b="0" i="0" u="none" strike="noStrike" cap="none" normalizeH="0" baseline="0" dirty="0">
                <a:ln>
                  <a:noFill/>
                </a:ln>
                <a:solidFill>
                  <a:srgbClr val="0033B3"/>
                </a:solidFill>
                <a:effectLst/>
                <a:latin typeface="JetBrains Mono"/>
              </a:rPr>
              <a:t> </a:t>
            </a:r>
            <a:r>
              <a:rPr kumimoji="0" lang="es-PE" altLang="es-PE" sz="1050" b="0" i="0" u="none" strike="noStrike" cap="none" normalizeH="0" baseline="0" dirty="0" err="1">
                <a:ln>
                  <a:noFill/>
                </a:ln>
                <a:solidFill>
                  <a:srgbClr val="000000"/>
                </a:solidFill>
                <a:effectLst/>
                <a:latin typeface="JetBrains Mono"/>
              </a:rPr>
              <a:t>KafkaTemplate</a:t>
            </a:r>
            <a:r>
              <a:rPr kumimoji="0" lang="es-PE" altLang="es-PE" sz="1050" b="0" i="1" u="none" strike="noStrike" cap="none" normalizeH="0" baseline="0" dirty="0">
                <a:ln>
                  <a:noFill/>
                </a:ln>
                <a:solidFill>
                  <a:srgbClr val="871094"/>
                </a:solidFill>
                <a:effectLst/>
                <a:latin typeface="JetBrains Mono"/>
              </a:rPr>
              <a:t>&lt;</a:t>
            </a:r>
            <a:r>
              <a:rPr kumimoji="0" lang="es-PE" altLang="es-PE" sz="1050" b="0" i="0" u="none" strike="noStrike" cap="none" normalizeH="0" baseline="0" dirty="0" err="1">
                <a:ln>
                  <a:noFill/>
                </a:ln>
                <a:solidFill>
                  <a:srgbClr val="000000"/>
                </a:solidFill>
                <a:effectLst/>
                <a:latin typeface="JetBrains Mono"/>
              </a:rPr>
              <a:t>Object</a:t>
            </a:r>
            <a:r>
              <a:rPr kumimoji="0" lang="es-PE" altLang="es-PE" sz="1050" b="0" i="0" u="none" strike="noStrike" cap="none" normalizeH="0" baseline="0" dirty="0">
                <a:ln>
                  <a:noFill/>
                </a:ln>
                <a:solidFill>
                  <a:srgbClr val="080808"/>
                </a:solidFill>
                <a:effectLst/>
                <a:latin typeface="JetBrains Mono"/>
              </a:rPr>
              <a:t>, </a:t>
            </a:r>
            <a:r>
              <a:rPr kumimoji="0" lang="es-PE" altLang="es-PE" sz="1050" b="0" i="0" u="none" strike="noStrike" cap="none" normalizeH="0" baseline="0" dirty="0" err="1">
                <a:ln>
                  <a:noFill/>
                </a:ln>
                <a:solidFill>
                  <a:srgbClr val="000000"/>
                </a:solidFill>
                <a:effectLst/>
                <a:latin typeface="JetBrains Mono"/>
              </a:rPr>
              <a:t>Object</a:t>
            </a:r>
            <a:r>
              <a:rPr kumimoji="0" lang="es-PE" altLang="es-PE" sz="1050" b="0" i="1" u="none" strike="noStrike" cap="none" normalizeH="0" baseline="0" dirty="0">
                <a:ln>
                  <a:noFill/>
                </a:ln>
                <a:solidFill>
                  <a:srgbClr val="871094"/>
                </a:solidFill>
                <a:effectLst/>
                <a:latin typeface="JetBrains Mono"/>
              </a:rPr>
              <a:t>&gt; </a:t>
            </a:r>
            <a:r>
              <a:rPr kumimoji="0" lang="es-PE" altLang="es-PE" sz="1050" b="0" i="0" u="none" strike="noStrike" cap="none" normalizeH="0" baseline="0" dirty="0" err="1">
                <a:ln>
                  <a:noFill/>
                </a:ln>
                <a:solidFill>
                  <a:srgbClr val="871094"/>
                </a:solidFill>
                <a:effectLst/>
                <a:latin typeface="JetBrains Mono"/>
              </a:rPr>
              <a:t>template</a:t>
            </a:r>
            <a:r>
              <a:rPr kumimoji="0" lang="es-PE" altLang="es-PE" sz="1050" b="0" i="0" u="none" strike="noStrike" cap="none" normalizeH="0" baseline="0" dirty="0">
                <a:ln>
                  <a:noFill/>
                </a:ln>
                <a:solidFill>
                  <a:srgbClr val="080808"/>
                </a:solidFill>
                <a:effectLst/>
                <a:latin typeface="JetBrains Mono"/>
              </a:rPr>
              <a:t>;</a:t>
            </a:r>
            <a:br>
              <a:rPr kumimoji="0" lang="es-PE" altLang="es-PE" sz="1050" b="0" i="0" u="none" strike="noStrike" cap="none" normalizeH="0" baseline="0" dirty="0">
                <a:ln>
                  <a:noFill/>
                </a:ln>
                <a:solidFill>
                  <a:srgbClr val="080808"/>
                </a:solidFill>
                <a:effectLst/>
                <a:latin typeface="JetBrains Mono"/>
              </a:rPr>
            </a:br>
            <a:br>
              <a:rPr kumimoji="0" lang="es-PE" altLang="es-PE" sz="1050" b="0" i="0" u="none" strike="noStrike" cap="none" normalizeH="0" baseline="0" dirty="0">
                <a:ln>
                  <a:noFill/>
                </a:ln>
                <a:solidFill>
                  <a:srgbClr val="080808"/>
                </a:solidFill>
                <a:effectLst/>
                <a:latin typeface="JetBrains Mono"/>
              </a:rPr>
            </a:br>
            <a:r>
              <a:rPr kumimoji="0" lang="es-PE" altLang="es-PE" sz="1050" b="0" i="0" u="none" strike="noStrike" cap="none" normalizeH="0" baseline="0" dirty="0">
                <a:ln>
                  <a:noFill/>
                </a:ln>
                <a:solidFill>
                  <a:srgbClr val="9E880D"/>
                </a:solidFill>
                <a:effectLst/>
                <a:latin typeface="JetBrains Mono"/>
              </a:rPr>
              <a:t>@PostMapping</a:t>
            </a:r>
            <a:r>
              <a:rPr kumimoji="0" lang="es-PE" altLang="es-PE" sz="1050" b="0" i="1" u="none" strike="noStrike" cap="none" normalizeH="0" baseline="0" dirty="0">
                <a:ln>
                  <a:noFill/>
                </a:ln>
                <a:solidFill>
                  <a:srgbClr val="871094"/>
                </a:solidFill>
                <a:effectLst/>
                <a:latin typeface="JetBrains Mono"/>
              </a:rPr>
              <a:t>(</a:t>
            </a:r>
            <a:r>
              <a:rPr kumimoji="0" lang="es-PE" altLang="es-PE" sz="1050" b="0" i="0" u="none" strike="noStrike" cap="none" normalizeH="0" baseline="0" dirty="0">
                <a:ln>
                  <a:noFill/>
                </a:ln>
                <a:solidFill>
                  <a:srgbClr val="080808"/>
                </a:solidFill>
                <a:effectLst/>
                <a:latin typeface="JetBrains Mono"/>
              </a:rPr>
              <a:t>path = </a:t>
            </a:r>
            <a:r>
              <a:rPr kumimoji="0" lang="es-PE" altLang="es-PE" sz="1050" b="0" i="0" u="none" strike="noStrike" cap="none" normalizeH="0" baseline="0" dirty="0">
                <a:ln>
                  <a:noFill/>
                </a:ln>
                <a:solidFill>
                  <a:srgbClr val="067D17"/>
                </a:solidFill>
                <a:effectLst/>
                <a:latin typeface="JetBrains Mono"/>
              </a:rPr>
              <a:t>"/</a:t>
            </a:r>
            <a:r>
              <a:rPr kumimoji="0" lang="es-PE" altLang="es-PE" sz="1050" b="0" i="0" u="none" strike="noStrike" cap="none" normalizeH="0" baseline="0" dirty="0" err="1">
                <a:ln>
                  <a:noFill/>
                </a:ln>
                <a:solidFill>
                  <a:srgbClr val="067D17"/>
                </a:solidFill>
                <a:effectLst/>
                <a:latin typeface="JetBrains Mono"/>
              </a:rPr>
              <a:t>send</a:t>
            </a:r>
            <a:r>
              <a:rPr kumimoji="0" lang="es-PE" altLang="es-PE" sz="1050" b="0" i="0" u="none" strike="noStrike" cap="none" normalizeH="0" baseline="0" dirty="0">
                <a:ln>
                  <a:noFill/>
                </a:ln>
                <a:solidFill>
                  <a:srgbClr val="067D17"/>
                </a:solidFill>
                <a:effectLst/>
                <a:latin typeface="JetBrains Mono"/>
              </a:rPr>
              <a:t>/</a:t>
            </a:r>
            <a:r>
              <a:rPr kumimoji="0" lang="es-PE" altLang="es-PE" sz="1050" b="0" i="0" u="none" strike="noStrike" cap="none" normalizeH="0" baseline="0" dirty="0" err="1">
                <a:ln>
                  <a:noFill/>
                </a:ln>
                <a:solidFill>
                  <a:srgbClr val="067D17"/>
                </a:solidFill>
                <a:effectLst/>
                <a:latin typeface="JetBrains Mono"/>
              </a:rPr>
              <a:t>foo</a:t>
            </a:r>
            <a:r>
              <a:rPr kumimoji="0" lang="es-PE" altLang="es-PE" sz="1050" b="0" i="0" u="none" strike="noStrike" cap="none" normalizeH="0" baseline="0" dirty="0">
                <a:ln>
                  <a:noFill/>
                </a:ln>
                <a:solidFill>
                  <a:srgbClr val="067D17"/>
                </a:solidFill>
                <a:effectLst/>
                <a:latin typeface="JetBrains Mono"/>
              </a:rPr>
              <a:t>/{</a:t>
            </a:r>
            <a:r>
              <a:rPr kumimoji="0" lang="es-PE" altLang="es-PE" sz="1050" b="0" i="0" u="none" strike="noStrike" cap="none" normalizeH="0" baseline="0" dirty="0" err="1">
                <a:ln>
                  <a:noFill/>
                </a:ln>
                <a:solidFill>
                  <a:srgbClr val="067D17"/>
                </a:solidFill>
                <a:effectLst/>
                <a:latin typeface="JetBrains Mono"/>
              </a:rPr>
              <a:t>what</a:t>
            </a:r>
            <a:r>
              <a:rPr kumimoji="0" lang="es-PE" altLang="es-PE" sz="1050" b="0" i="0" u="none" strike="noStrike" cap="none" normalizeH="0" baseline="0" dirty="0">
                <a:ln>
                  <a:noFill/>
                </a:ln>
                <a:solidFill>
                  <a:srgbClr val="067D17"/>
                </a:solidFill>
                <a:effectLst/>
                <a:latin typeface="JetBrains Mono"/>
              </a:rPr>
              <a:t>}"</a:t>
            </a:r>
            <a:r>
              <a:rPr kumimoji="0" lang="es-PE" altLang="es-PE" sz="1050" b="0" i="1" u="none" strike="noStrike" cap="none" normalizeH="0" baseline="0" dirty="0">
                <a:ln>
                  <a:noFill/>
                </a:ln>
                <a:solidFill>
                  <a:srgbClr val="871094"/>
                </a:solidFill>
                <a:effectLst/>
                <a:latin typeface="JetBrains Mono"/>
              </a:rPr>
              <a:t>)</a:t>
            </a:r>
            <a:br>
              <a:rPr kumimoji="0" lang="es-PE" altLang="es-PE" sz="1050" b="0" i="1" u="none" strike="noStrike" cap="none" normalizeH="0" baseline="0" dirty="0">
                <a:ln>
                  <a:noFill/>
                </a:ln>
                <a:solidFill>
                  <a:srgbClr val="871094"/>
                </a:solidFill>
                <a:effectLst/>
                <a:latin typeface="JetBrains Mono"/>
              </a:rPr>
            </a:br>
            <a:r>
              <a:rPr kumimoji="0" lang="es-PE" altLang="es-PE" sz="1050" b="0" i="0" u="none" strike="noStrike" cap="none" normalizeH="0" baseline="0" dirty="0" err="1">
                <a:ln>
                  <a:noFill/>
                </a:ln>
                <a:solidFill>
                  <a:srgbClr val="0033B3"/>
                </a:solidFill>
                <a:effectLst/>
                <a:latin typeface="JetBrains Mono"/>
              </a:rPr>
              <a:t>public</a:t>
            </a:r>
            <a:r>
              <a:rPr kumimoji="0" lang="es-PE" altLang="es-PE" sz="1050" b="0" i="0" u="none" strike="noStrike" cap="none" normalizeH="0" baseline="0" dirty="0">
                <a:ln>
                  <a:noFill/>
                </a:ln>
                <a:solidFill>
                  <a:srgbClr val="0033B3"/>
                </a:solidFill>
                <a:effectLst/>
                <a:latin typeface="JetBrains Mono"/>
              </a:rPr>
              <a:t> </a:t>
            </a:r>
            <a:r>
              <a:rPr kumimoji="0" lang="es-PE" altLang="es-PE" sz="1050" b="0" i="0" u="none" strike="noStrike" cap="none" normalizeH="0" baseline="0" dirty="0" err="1">
                <a:ln>
                  <a:noFill/>
                </a:ln>
                <a:solidFill>
                  <a:srgbClr val="0033B3"/>
                </a:solidFill>
                <a:effectLst/>
                <a:latin typeface="JetBrains Mono"/>
              </a:rPr>
              <a:t>void</a:t>
            </a:r>
            <a:r>
              <a:rPr kumimoji="0" lang="es-PE" altLang="es-PE" sz="1050" b="0" i="0" u="none" strike="noStrike" cap="none" normalizeH="0" baseline="0" dirty="0">
                <a:ln>
                  <a:noFill/>
                </a:ln>
                <a:solidFill>
                  <a:srgbClr val="0033B3"/>
                </a:solidFill>
                <a:effectLst/>
                <a:latin typeface="JetBrains Mono"/>
              </a:rPr>
              <a:t> </a:t>
            </a:r>
            <a:r>
              <a:rPr kumimoji="0" lang="es-PE" altLang="es-PE" sz="1050" b="0" i="0" u="none" strike="noStrike" cap="none" normalizeH="0" baseline="0" dirty="0" err="1">
                <a:ln>
                  <a:noFill/>
                </a:ln>
                <a:solidFill>
                  <a:srgbClr val="00627A"/>
                </a:solidFill>
                <a:effectLst/>
                <a:latin typeface="JetBrains Mono"/>
              </a:rPr>
              <a:t>sendFoo</a:t>
            </a:r>
            <a:r>
              <a:rPr kumimoji="0" lang="es-PE" altLang="es-PE" sz="1050" b="0" i="1" u="none" strike="noStrike" cap="none" normalizeH="0" baseline="0" dirty="0">
                <a:ln>
                  <a:noFill/>
                </a:ln>
                <a:solidFill>
                  <a:srgbClr val="871094"/>
                </a:solidFill>
                <a:effectLst/>
                <a:latin typeface="JetBrains Mono"/>
              </a:rPr>
              <a:t>(</a:t>
            </a:r>
            <a:r>
              <a:rPr kumimoji="0" lang="es-PE" altLang="es-PE" sz="1050" b="0" i="0" u="none" strike="noStrike" cap="none" normalizeH="0" baseline="0" dirty="0">
                <a:ln>
                  <a:noFill/>
                </a:ln>
                <a:solidFill>
                  <a:srgbClr val="9E880D"/>
                </a:solidFill>
                <a:effectLst/>
                <a:latin typeface="JetBrains Mono"/>
              </a:rPr>
              <a:t>@PathVariable </a:t>
            </a:r>
            <a:r>
              <a:rPr kumimoji="0" lang="es-PE" altLang="es-PE" sz="1050" b="0" i="0" u="none" strike="noStrike" cap="none" normalizeH="0" baseline="0" dirty="0" err="1">
                <a:ln>
                  <a:noFill/>
                </a:ln>
                <a:solidFill>
                  <a:srgbClr val="000000"/>
                </a:solidFill>
                <a:effectLst/>
                <a:latin typeface="JetBrains Mono"/>
              </a:rPr>
              <a:t>String</a:t>
            </a:r>
            <a:r>
              <a:rPr kumimoji="0" lang="es-PE" altLang="es-PE" sz="1050" b="0" i="0" u="none" strike="noStrike" cap="none" normalizeH="0" baseline="0" dirty="0">
                <a:ln>
                  <a:noFill/>
                </a:ln>
                <a:solidFill>
                  <a:srgbClr val="000000"/>
                </a:solidFill>
                <a:effectLst/>
                <a:latin typeface="JetBrains Mono"/>
              </a:rPr>
              <a:t> </a:t>
            </a:r>
            <a:r>
              <a:rPr kumimoji="0" lang="es-PE" altLang="es-PE" sz="1050" b="0" i="0" u="none" strike="noStrike" cap="none" normalizeH="0" baseline="0" dirty="0" err="1">
                <a:ln>
                  <a:noFill/>
                </a:ln>
                <a:solidFill>
                  <a:srgbClr val="080808"/>
                </a:solidFill>
                <a:effectLst/>
                <a:latin typeface="JetBrains Mono"/>
              </a:rPr>
              <a:t>what</a:t>
            </a:r>
            <a:r>
              <a:rPr kumimoji="0" lang="es-PE" altLang="es-PE" sz="1050" b="0" i="1" u="none" strike="noStrike" cap="none" normalizeH="0" baseline="0" dirty="0">
                <a:ln>
                  <a:noFill/>
                </a:ln>
                <a:solidFill>
                  <a:srgbClr val="871094"/>
                </a:solidFill>
                <a:effectLst/>
                <a:latin typeface="JetBrains Mono"/>
              </a:rPr>
              <a:t>) {</a:t>
            </a:r>
            <a:br>
              <a:rPr kumimoji="0" lang="es-PE" altLang="es-PE" sz="1050" b="0" i="1" u="none" strike="noStrike" cap="none" normalizeH="0" baseline="0" dirty="0">
                <a:ln>
                  <a:noFill/>
                </a:ln>
                <a:solidFill>
                  <a:srgbClr val="871094"/>
                </a:solidFill>
                <a:effectLst/>
                <a:latin typeface="JetBrains Mono"/>
              </a:rPr>
            </a:br>
            <a:r>
              <a:rPr kumimoji="0" lang="es-PE" altLang="es-PE" sz="1050" b="0" i="1" u="none" strike="noStrike" cap="none" normalizeH="0" baseline="0" dirty="0">
                <a:ln>
                  <a:noFill/>
                </a:ln>
                <a:solidFill>
                  <a:srgbClr val="871094"/>
                </a:solidFill>
                <a:effectLst/>
                <a:latin typeface="JetBrains Mono"/>
              </a:rPr>
              <a:t>    </a:t>
            </a:r>
            <a:r>
              <a:rPr kumimoji="0" lang="es-PE" altLang="es-PE" sz="1050" b="0" i="0" u="none" strike="noStrike" cap="none" normalizeH="0" baseline="0" dirty="0" err="1">
                <a:ln>
                  <a:noFill/>
                </a:ln>
                <a:solidFill>
                  <a:srgbClr val="0033B3"/>
                </a:solidFill>
                <a:effectLst/>
                <a:latin typeface="JetBrains Mono"/>
              </a:rPr>
              <a:t>this</a:t>
            </a:r>
            <a:r>
              <a:rPr kumimoji="0" lang="es-PE" altLang="es-PE" sz="1050" b="0" i="0" u="none" strike="noStrike" cap="none" normalizeH="0" baseline="0" dirty="0" err="1">
                <a:ln>
                  <a:noFill/>
                </a:ln>
                <a:solidFill>
                  <a:srgbClr val="080808"/>
                </a:solidFill>
                <a:effectLst/>
                <a:latin typeface="JetBrains Mono"/>
              </a:rPr>
              <a:t>.</a:t>
            </a:r>
            <a:r>
              <a:rPr kumimoji="0" lang="es-PE" altLang="es-PE" sz="1050" b="0" i="0" u="none" strike="noStrike" cap="none" normalizeH="0" baseline="0" dirty="0" err="1">
                <a:ln>
                  <a:noFill/>
                </a:ln>
                <a:solidFill>
                  <a:srgbClr val="871094"/>
                </a:solidFill>
                <a:effectLst/>
                <a:latin typeface="JetBrains Mono"/>
              </a:rPr>
              <a:t>template</a:t>
            </a:r>
            <a:r>
              <a:rPr kumimoji="0" lang="es-PE" altLang="es-PE" sz="1050" b="0" i="0" u="none" strike="noStrike" cap="none" normalizeH="0" baseline="0" dirty="0" err="1">
                <a:ln>
                  <a:noFill/>
                </a:ln>
                <a:solidFill>
                  <a:srgbClr val="080808"/>
                </a:solidFill>
                <a:effectLst/>
                <a:latin typeface="JetBrains Mono"/>
              </a:rPr>
              <a:t>.send</a:t>
            </a:r>
            <a:r>
              <a:rPr kumimoji="0" lang="es-PE" altLang="es-PE" sz="1050" b="0" i="1" u="none" strike="noStrike" cap="none" normalizeH="0" baseline="0" dirty="0">
                <a:ln>
                  <a:noFill/>
                </a:ln>
                <a:solidFill>
                  <a:srgbClr val="871094"/>
                </a:solidFill>
                <a:effectLst/>
                <a:latin typeface="JetBrains Mono"/>
              </a:rPr>
              <a:t>(</a:t>
            </a:r>
            <a:r>
              <a:rPr kumimoji="0" lang="es-PE" altLang="es-PE" sz="1050" b="0" i="0" u="none" strike="noStrike" cap="none" normalizeH="0" baseline="0" dirty="0">
                <a:ln>
                  <a:noFill/>
                </a:ln>
                <a:solidFill>
                  <a:srgbClr val="067D17"/>
                </a:solidFill>
                <a:effectLst/>
                <a:latin typeface="JetBrains Mono"/>
              </a:rPr>
              <a:t>"topic1"</a:t>
            </a:r>
            <a:r>
              <a:rPr kumimoji="0" lang="es-PE" altLang="es-PE" sz="1050" b="0" i="0" u="none" strike="noStrike" cap="none" normalizeH="0" baseline="0" dirty="0">
                <a:ln>
                  <a:noFill/>
                </a:ln>
                <a:solidFill>
                  <a:srgbClr val="080808"/>
                </a:solidFill>
                <a:effectLst/>
                <a:latin typeface="JetBrains Mono"/>
              </a:rPr>
              <a:t>, </a:t>
            </a:r>
            <a:r>
              <a:rPr kumimoji="0" lang="es-PE" altLang="es-PE" sz="1050" b="0" i="0" u="none" strike="noStrike" cap="none" normalizeH="0" baseline="0" dirty="0">
                <a:ln>
                  <a:noFill/>
                </a:ln>
                <a:solidFill>
                  <a:srgbClr val="0033B3"/>
                </a:solidFill>
                <a:effectLst/>
                <a:latin typeface="JetBrains Mono"/>
              </a:rPr>
              <a:t>new </a:t>
            </a:r>
            <a:r>
              <a:rPr kumimoji="0" lang="es-PE" altLang="es-PE" sz="1050" b="0" i="0" u="none" strike="noStrike" cap="none" normalizeH="0" baseline="0" dirty="0">
                <a:ln>
                  <a:noFill/>
                </a:ln>
                <a:solidFill>
                  <a:srgbClr val="080808"/>
                </a:solidFill>
                <a:effectLst/>
                <a:latin typeface="JetBrains Mono"/>
              </a:rPr>
              <a:t>Foo1</a:t>
            </a:r>
            <a:r>
              <a:rPr kumimoji="0" lang="es-PE" altLang="es-PE" sz="1050" b="0" i="1" u="none" strike="noStrike" cap="none" normalizeH="0" baseline="0" dirty="0">
                <a:ln>
                  <a:noFill/>
                </a:ln>
                <a:solidFill>
                  <a:srgbClr val="871094"/>
                </a:solidFill>
                <a:effectLst/>
                <a:latin typeface="JetBrains Mono"/>
              </a:rPr>
              <a:t>(</a:t>
            </a:r>
            <a:r>
              <a:rPr kumimoji="0" lang="es-PE" altLang="es-PE" sz="1050" b="0" i="0" u="none" strike="noStrike" cap="none" normalizeH="0" baseline="0" dirty="0" err="1">
                <a:ln>
                  <a:noFill/>
                </a:ln>
                <a:solidFill>
                  <a:srgbClr val="080808"/>
                </a:solidFill>
                <a:effectLst/>
                <a:latin typeface="JetBrains Mono"/>
              </a:rPr>
              <a:t>what</a:t>
            </a:r>
            <a:r>
              <a:rPr kumimoji="0" lang="es-PE" altLang="es-PE" sz="1050" b="0" i="1" u="none" strike="noStrike" cap="none" normalizeH="0" baseline="0" dirty="0">
                <a:ln>
                  <a:noFill/>
                </a:ln>
                <a:solidFill>
                  <a:srgbClr val="871094"/>
                </a:solidFill>
                <a:effectLst/>
                <a:latin typeface="JetBrains Mono"/>
              </a:rPr>
              <a:t>))</a:t>
            </a:r>
            <a:r>
              <a:rPr kumimoji="0" lang="es-PE" altLang="es-PE" sz="1050" b="0" i="0" u="none" strike="noStrike" cap="none" normalizeH="0" baseline="0" dirty="0">
                <a:ln>
                  <a:noFill/>
                </a:ln>
                <a:solidFill>
                  <a:srgbClr val="080808"/>
                </a:solidFill>
                <a:effectLst/>
                <a:latin typeface="JetBrains Mono"/>
              </a:rPr>
              <a:t>;</a:t>
            </a:r>
            <a:br>
              <a:rPr kumimoji="0" lang="es-PE" altLang="es-PE" sz="1050" b="0" i="0" u="none" strike="noStrike" cap="none" normalizeH="0" baseline="0" dirty="0">
                <a:ln>
                  <a:noFill/>
                </a:ln>
                <a:solidFill>
                  <a:srgbClr val="080808"/>
                </a:solidFill>
                <a:effectLst/>
                <a:latin typeface="JetBrains Mono"/>
              </a:rPr>
            </a:br>
            <a:r>
              <a:rPr kumimoji="0" lang="es-PE" altLang="es-PE" sz="1050" b="0" i="1" u="none" strike="noStrike" cap="none" normalizeH="0" baseline="0" dirty="0">
                <a:ln>
                  <a:noFill/>
                </a:ln>
                <a:solidFill>
                  <a:srgbClr val="871094"/>
                </a:solidFill>
                <a:effectLst/>
                <a:latin typeface="JetBrains Mono"/>
              </a:rPr>
              <a:t>}</a:t>
            </a:r>
            <a:endParaRPr kumimoji="0" lang="es-PE" altLang="es-PE"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05575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15EE0356-54C9-4098-A1CD-438D03D10577}"/>
              </a:ext>
            </a:extLst>
          </p:cNvPr>
          <p:cNvSpPr>
            <a:spLocks noGrp="1"/>
          </p:cNvSpPr>
          <p:nvPr>
            <p:ph type="title"/>
          </p:nvPr>
        </p:nvSpPr>
        <p:spPr>
          <a:xfrm>
            <a:off x="1371600" y="685800"/>
            <a:ext cx="9601200" cy="1485900"/>
          </a:xfrm>
        </p:spPr>
        <p:txBody>
          <a:bodyPr rtlCol="0">
            <a:normAutofit/>
          </a:bodyPr>
          <a:lstStyle/>
          <a:p>
            <a:r>
              <a:rPr lang="es-PE" dirty="0"/>
              <a:t>Apache Kafka</a:t>
            </a:r>
            <a:endParaRPr lang="es-ES" noProof="1"/>
          </a:p>
        </p:txBody>
      </p:sp>
      <p:sp>
        <p:nvSpPr>
          <p:cNvPr id="7" name="CuadroTexto 6">
            <a:extLst>
              <a:ext uri="{FF2B5EF4-FFF2-40B4-BE49-F238E27FC236}">
                <a16:creationId xmlns:a16="http://schemas.microsoft.com/office/drawing/2014/main" id="{79E5CB08-1E39-429F-BB85-74D8A8FAE399}"/>
              </a:ext>
            </a:extLst>
          </p:cNvPr>
          <p:cNvSpPr txBox="1"/>
          <p:nvPr/>
        </p:nvSpPr>
        <p:spPr>
          <a:xfrm>
            <a:off x="939567" y="1734667"/>
            <a:ext cx="9160778" cy="708848"/>
          </a:xfrm>
          <a:prstGeom prst="rect">
            <a:avLst/>
          </a:prstGeom>
          <a:noFill/>
        </p:spPr>
        <p:txBody>
          <a:bodyPr wrap="square">
            <a:spAutoFit/>
          </a:bodyPr>
          <a:lstStyle/>
          <a:p>
            <a:pPr marL="449580">
              <a:lnSpc>
                <a:spcPct val="115000"/>
              </a:lnSpc>
              <a:spcAft>
                <a:spcPts val="800"/>
              </a:spcAft>
            </a:pPr>
            <a:r>
              <a:rPr lang="es-PE" sz="18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También atiende a los consumidores, respondiendo a las solicitudes de recuperación de particiones y respondiendo con los mensajes que se han enviado al disco.</a:t>
            </a:r>
            <a:endParaRPr lang="es-PE"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2">
            <a:extLst>
              <a:ext uri="{FF2B5EF4-FFF2-40B4-BE49-F238E27FC236}">
                <a16:creationId xmlns:a16="http://schemas.microsoft.com/office/drawing/2014/main" id="{467EE0AD-2B83-4BE5-999A-0035D9DB9418}"/>
              </a:ext>
            </a:extLst>
          </p:cNvPr>
          <p:cNvSpPr>
            <a:spLocks noChangeArrowheads="1"/>
          </p:cNvSpPr>
          <p:nvPr/>
        </p:nvSpPr>
        <p:spPr bwMode="auto">
          <a:xfrm>
            <a:off x="1904300" y="2835846"/>
            <a:ext cx="3196206" cy="769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PE" altLang="es-PE" sz="1100" b="0" i="0" u="none" strike="noStrike" cap="none" normalizeH="0" baseline="0" dirty="0">
                <a:ln>
                  <a:noFill/>
                </a:ln>
                <a:solidFill>
                  <a:srgbClr val="9E880D"/>
                </a:solidFill>
                <a:effectLst/>
                <a:latin typeface="JetBrains Mono"/>
              </a:rPr>
              <a:t>@KafkaListener</a:t>
            </a:r>
            <a:r>
              <a:rPr kumimoji="0" lang="es-PE" altLang="es-PE" sz="1100" b="0" i="1" u="none" strike="noStrike" cap="none" normalizeH="0" baseline="0" dirty="0">
                <a:ln>
                  <a:noFill/>
                </a:ln>
                <a:solidFill>
                  <a:srgbClr val="871094"/>
                </a:solidFill>
                <a:effectLst/>
                <a:latin typeface="JetBrains Mono"/>
              </a:rPr>
              <a:t>(</a:t>
            </a:r>
            <a:r>
              <a:rPr kumimoji="0" lang="es-PE" altLang="es-PE" sz="1100" b="0" i="0" u="none" strike="noStrike" cap="none" normalizeH="0" baseline="0" dirty="0">
                <a:ln>
                  <a:noFill/>
                </a:ln>
                <a:solidFill>
                  <a:srgbClr val="080808"/>
                </a:solidFill>
                <a:effectLst/>
                <a:latin typeface="JetBrains Mono"/>
              </a:rPr>
              <a:t>id = </a:t>
            </a:r>
            <a:r>
              <a:rPr kumimoji="0" lang="es-PE" altLang="es-PE" sz="1100" b="0" i="0" u="none" strike="noStrike" cap="none" normalizeH="0" baseline="0" dirty="0">
                <a:ln>
                  <a:noFill/>
                </a:ln>
                <a:solidFill>
                  <a:srgbClr val="067D17"/>
                </a:solidFill>
                <a:effectLst/>
                <a:latin typeface="JetBrains Mono"/>
              </a:rPr>
              <a:t>"</a:t>
            </a:r>
            <a:r>
              <a:rPr kumimoji="0" lang="es-PE" altLang="es-PE" sz="1100" b="0" i="0" u="none" strike="noStrike" cap="none" normalizeH="0" baseline="0" dirty="0" err="1">
                <a:ln>
                  <a:noFill/>
                </a:ln>
                <a:solidFill>
                  <a:srgbClr val="067D17"/>
                </a:solidFill>
                <a:effectLst/>
                <a:latin typeface="JetBrains Mono"/>
              </a:rPr>
              <a:t>fooGroup</a:t>
            </a:r>
            <a:r>
              <a:rPr kumimoji="0" lang="es-PE" altLang="es-PE" sz="1100" b="0" i="0" u="none" strike="noStrike" cap="none" normalizeH="0" baseline="0" dirty="0">
                <a:ln>
                  <a:noFill/>
                </a:ln>
                <a:solidFill>
                  <a:srgbClr val="067D17"/>
                </a:solidFill>
                <a:effectLst/>
                <a:latin typeface="JetBrains Mono"/>
              </a:rPr>
              <a:t>"</a:t>
            </a:r>
            <a:r>
              <a:rPr kumimoji="0" lang="es-PE" altLang="es-PE" sz="1100" b="0" i="0" u="none" strike="noStrike" cap="none" normalizeH="0" baseline="0" dirty="0">
                <a:ln>
                  <a:noFill/>
                </a:ln>
                <a:solidFill>
                  <a:srgbClr val="080808"/>
                </a:solidFill>
                <a:effectLst/>
                <a:latin typeface="JetBrains Mono"/>
              </a:rPr>
              <a:t>, </a:t>
            </a:r>
            <a:r>
              <a:rPr kumimoji="0" lang="es-PE" altLang="es-PE" sz="1100" b="0" i="0" u="none" strike="noStrike" cap="none" normalizeH="0" baseline="0" dirty="0" err="1">
                <a:ln>
                  <a:noFill/>
                </a:ln>
                <a:solidFill>
                  <a:srgbClr val="080808"/>
                </a:solidFill>
                <a:effectLst/>
                <a:latin typeface="JetBrains Mono"/>
              </a:rPr>
              <a:t>topics</a:t>
            </a:r>
            <a:r>
              <a:rPr kumimoji="0" lang="es-PE" altLang="es-PE" sz="1100" b="0" i="0" u="none" strike="noStrike" cap="none" normalizeH="0" baseline="0" dirty="0">
                <a:ln>
                  <a:noFill/>
                </a:ln>
                <a:solidFill>
                  <a:srgbClr val="080808"/>
                </a:solidFill>
                <a:effectLst/>
                <a:latin typeface="JetBrains Mono"/>
              </a:rPr>
              <a:t> = </a:t>
            </a:r>
            <a:r>
              <a:rPr kumimoji="0" lang="es-PE" altLang="es-PE" sz="1100" b="0" i="0" u="none" strike="noStrike" cap="none" normalizeH="0" baseline="0" dirty="0">
                <a:ln>
                  <a:noFill/>
                </a:ln>
                <a:solidFill>
                  <a:srgbClr val="067D17"/>
                </a:solidFill>
                <a:effectLst/>
                <a:latin typeface="JetBrains Mono"/>
              </a:rPr>
              <a:t>"topic1"</a:t>
            </a:r>
            <a:r>
              <a:rPr kumimoji="0" lang="es-PE" altLang="es-PE" sz="1100" b="0" i="1" u="none" strike="noStrike" cap="none" normalizeH="0" baseline="0" dirty="0">
                <a:ln>
                  <a:noFill/>
                </a:ln>
                <a:solidFill>
                  <a:srgbClr val="871094"/>
                </a:solidFill>
                <a:effectLst/>
                <a:latin typeface="JetBrains Mono"/>
              </a:rPr>
              <a:t>)</a:t>
            </a:r>
            <a:br>
              <a:rPr kumimoji="0" lang="es-PE" altLang="es-PE" sz="1100" b="0" i="1" u="none" strike="noStrike" cap="none" normalizeH="0" baseline="0" dirty="0">
                <a:ln>
                  <a:noFill/>
                </a:ln>
                <a:solidFill>
                  <a:srgbClr val="871094"/>
                </a:solidFill>
                <a:effectLst/>
                <a:latin typeface="JetBrains Mono"/>
              </a:rPr>
            </a:br>
            <a:r>
              <a:rPr kumimoji="0" lang="es-PE" altLang="es-PE" sz="1100" b="0" i="0" u="none" strike="noStrike" cap="none" normalizeH="0" baseline="0" dirty="0" err="1">
                <a:ln>
                  <a:noFill/>
                </a:ln>
                <a:solidFill>
                  <a:srgbClr val="0033B3"/>
                </a:solidFill>
                <a:effectLst/>
                <a:latin typeface="JetBrains Mono"/>
              </a:rPr>
              <a:t>public</a:t>
            </a:r>
            <a:r>
              <a:rPr kumimoji="0" lang="es-PE" altLang="es-PE" sz="1100" b="0" i="0" u="none" strike="noStrike" cap="none" normalizeH="0" baseline="0" dirty="0">
                <a:ln>
                  <a:noFill/>
                </a:ln>
                <a:solidFill>
                  <a:srgbClr val="0033B3"/>
                </a:solidFill>
                <a:effectLst/>
                <a:latin typeface="JetBrains Mono"/>
              </a:rPr>
              <a:t> </a:t>
            </a:r>
            <a:r>
              <a:rPr kumimoji="0" lang="es-PE" altLang="es-PE" sz="1100" b="0" i="0" u="none" strike="noStrike" cap="none" normalizeH="0" baseline="0" dirty="0" err="1">
                <a:ln>
                  <a:noFill/>
                </a:ln>
                <a:solidFill>
                  <a:srgbClr val="0033B3"/>
                </a:solidFill>
                <a:effectLst/>
                <a:latin typeface="JetBrains Mono"/>
              </a:rPr>
              <a:t>void</a:t>
            </a:r>
            <a:r>
              <a:rPr kumimoji="0" lang="es-PE" altLang="es-PE" sz="1100" b="0" i="0" u="none" strike="noStrike" cap="none" normalizeH="0" baseline="0" dirty="0">
                <a:ln>
                  <a:noFill/>
                </a:ln>
                <a:solidFill>
                  <a:srgbClr val="0033B3"/>
                </a:solidFill>
                <a:effectLst/>
                <a:latin typeface="JetBrains Mono"/>
              </a:rPr>
              <a:t> </a:t>
            </a:r>
            <a:r>
              <a:rPr kumimoji="0" lang="es-PE" altLang="es-PE" sz="1100" b="0" i="0" u="none" strike="noStrike" cap="none" normalizeH="0" baseline="0" dirty="0">
                <a:ln>
                  <a:noFill/>
                </a:ln>
                <a:solidFill>
                  <a:srgbClr val="00627A"/>
                </a:solidFill>
                <a:effectLst/>
                <a:latin typeface="JetBrains Mono"/>
              </a:rPr>
              <a:t>listen</a:t>
            </a:r>
            <a:r>
              <a:rPr kumimoji="0" lang="es-PE" altLang="es-PE" sz="1100" b="0" i="1" u="none" strike="noStrike" cap="none" normalizeH="0" baseline="0" dirty="0">
                <a:ln>
                  <a:noFill/>
                </a:ln>
                <a:solidFill>
                  <a:srgbClr val="871094"/>
                </a:solidFill>
                <a:effectLst/>
                <a:latin typeface="JetBrains Mono"/>
              </a:rPr>
              <a:t>(</a:t>
            </a:r>
            <a:r>
              <a:rPr kumimoji="0" lang="es-PE" altLang="es-PE" sz="1100" b="0" i="0" u="none" strike="noStrike" cap="none" normalizeH="0" baseline="0" dirty="0">
                <a:ln>
                  <a:noFill/>
                </a:ln>
                <a:solidFill>
                  <a:srgbClr val="000000"/>
                </a:solidFill>
                <a:effectLst/>
                <a:latin typeface="JetBrains Mono"/>
              </a:rPr>
              <a:t>Foo2 </a:t>
            </a:r>
            <a:r>
              <a:rPr kumimoji="0" lang="es-PE" altLang="es-PE" sz="1100" b="0" i="0" u="none" strike="noStrike" cap="none" normalizeH="0" baseline="0" dirty="0" err="1">
                <a:ln>
                  <a:noFill/>
                </a:ln>
                <a:solidFill>
                  <a:srgbClr val="080808"/>
                </a:solidFill>
                <a:effectLst/>
                <a:latin typeface="JetBrains Mono"/>
              </a:rPr>
              <a:t>foo</a:t>
            </a:r>
            <a:r>
              <a:rPr kumimoji="0" lang="es-PE" altLang="es-PE" sz="1100" b="0" i="1" u="none" strike="noStrike" cap="none" normalizeH="0" baseline="0" dirty="0">
                <a:ln>
                  <a:noFill/>
                </a:ln>
                <a:solidFill>
                  <a:srgbClr val="871094"/>
                </a:solidFill>
                <a:effectLst/>
                <a:latin typeface="JetBrains Mono"/>
              </a:rPr>
              <a:t>) {</a:t>
            </a:r>
            <a:br>
              <a:rPr kumimoji="0" lang="es-PE" altLang="es-PE" sz="1100" b="0" i="1" u="none" strike="noStrike" cap="none" normalizeH="0" baseline="0" dirty="0">
                <a:ln>
                  <a:noFill/>
                </a:ln>
                <a:solidFill>
                  <a:srgbClr val="871094"/>
                </a:solidFill>
                <a:effectLst/>
                <a:latin typeface="JetBrains Mono"/>
              </a:rPr>
            </a:br>
            <a:r>
              <a:rPr kumimoji="0" lang="es-PE" altLang="es-PE" sz="1100" b="0" i="1" u="none" strike="noStrike" cap="none" normalizeH="0" baseline="0" dirty="0">
                <a:ln>
                  <a:noFill/>
                </a:ln>
                <a:solidFill>
                  <a:srgbClr val="871094"/>
                </a:solidFill>
                <a:effectLst/>
                <a:latin typeface="JetBrains Mono"/>
              </a:rPr>
              <a:t>    </a:t>
            </a:r>
            <a:r>
              <a:rPr kumimoji="0" lang="es-PE" altLang="es-PE" sz="1100" b="0" i="0" u="none" strike="noStrike" cap="none" normalizeH="0" baseline="0" dirty="0">
                <a:ln>
                  <a:noFill/>
                </a:ln>
                <a:solidFill>
                  <a:srgbClr val="871094"/>
                </a:solidFill>
                <a:effectLst/>
                <a:latin typeface="JetBrains Mono"/>
              </a:rPr>
              <a:t>logger</a:t>
            </a:r>
            <a:r>
              <a:rPr kumimoji="0" lang="es-PE" altLang="es-PE" sz="1100" b="0" i="0" u="none" strike="noStrike" cap="none" normalizeH="0" baseline="0" dirty="0">
                <a:ln>
                  <a:noFill/>
                </a:ln>
                <a:solidFill>
                  <a:srgbClr val="080808"/>
                </a:solidFill>
                <a:effectLst/>
                <a:latin typeface="JetBrains Mono"/>
              </a:rPr>
              <a:t>.info</a:t>
            </a:r>
            <a:r>
              <a:rPr kumimoji="0" lang="es-PE" altLang="es-PE" sz="1100" b="0" i="1" u="none" strike="noStrike" cap="none" normalizeH="0" baseline="0" dirty="0">
                <a:ln>
                  <a:noFill/>
                </a:ln>
                <a:solidFill>
                  <a:srgbClr val="871094"/>
                </a:solidFill>
                <a:effectLst/>
                <a:latin typeface="JetBrains Mono"/>
              </a:rPr>
              <a:t>(</a:t>
            </a:r>
            <a:r>
              <a:rPr kumimoji="0" lang="es-PE" altLang="es-PE" sz="1100" b="0" i="0" u="none" strike="noStrike" cap="none" normalizeH="0" baseline="0" dirty="0">
                <a:ln>
                  <a:noFill/>
                </a:ln>
                <a:solidFill>
                  <a:srgbClr val="067D17"/>
                </a:solidFill>
                <a:effectLst/>
                <a:latin typeface="JetBrains Mono"/>
              </a:rPr>
              <a:t>"</a:t>
            </a:r>
            <a:r>
              <a:rPr kumimoji="0" lang="es-PE" altLang="es-PE" sz="1100" b="0" i="0" u="none" strike="noStrike" cap="none" normalizeH="0" baseline="0" dirty="0" err="1">
                <a:ln>
                  <a:noFill/>
                </a:ln>
                <a:solidFill>
                  <a:srgbClr val="067D17"/>
                </a:solidFill>
                <a:effectLst/>
                <a:latin typeface="JetBrains Mono"/>
              </a:rPr>
              <a:t>Received</a:t>
            </a:r>
            <a:r>
              <a:rPr kumimoji="0" lang="es-PE" altLang="es-PE" sz="1100" b="0" i="0" u="none" strike="noStrike" cap="none" normalizeH="0" baseline="0" dirty="0">
                <a:ln>
                  <a:noFill/>
                </a:ln>
                <a:solidFill>
                  <a:srgbClr val="067D17"/>
                </a:solidFill>
                <a:effectLst/>
                <a:latin typeface="JetBrains Mono"/>
              </a:rPr>
              <a:t>: " </a:t>
            </a:r>
            <a:r>
              <a:rPr kumimoji="0" lang="es-PE" altLang="es-PE" sz="1100" b="0" i="0" u="none" strike="noStrike" cap="none" normalizeH="0" baseline="0" dirty="0">
                <a:ln>
                  <a:noFill/>
                </a:ln>
                <a:solidFill>
                  <a:srgbClr val="080808"/>
                </a:solidFill>
                <a:effectLst/>
                <a:latin typeface="JetBrains Mono"/>
              </a:rPr>
              <a:t>+ </a:t>
            </a:r>
            <a:r>
              <a:rPr kumimoji="0" lang="es-PE" altLang="es-PE" sz="1100" b="0" i="0" u="none" strike="noStrike" cap="none" normalizeH="0" baseline="0" dirty="0" err="1">
                <a:ln>
                  <a:noFill/>
                </a:ln>
                <a:solidFill>
                  <a:srgbClr val="080808"/>
                </a:solidFill>
                <a:effectLst/>
                <a:latin typeface="JetBrains Mono"/>
              </a:rPr>
              <a:t>foo</a:t>
            </a:r>
            <a:r>
              <a:rPr kumimoji="0" lang="es-PE" altLang="es-PE" sz="1100" b="0" i="1" u="none" strike="noStrike" cap="none" normalizeH="0" baseline="0" dirty="0">
                <a:ln>
                  <a:noFill/>
                </a:ln>
                <a:solidFill>
                  <a:srgbClr val="871094"/>
                </a:solidFill>
                <a:effectLst/>
                <a:latin typeface="JetBrains Mono"/>
              </a:rPr>
              <a:t>)</a:t>
            </a:r>
            <a:r>
              <a:rPr kumimoji="0" lang="es-PE" altLang="es-PE" sz="1100" b="0" i="0" u="none" strike="noStrike" cap="none" normalizeH="0" baseline="0" dirty="0">
                <a:ln>
                  <a:noFill/>
                </a:ln>
                <a:solidFill>
                  <a:srgbClr val="080808"/>
                </a:solidFill>
                <a:effectLst/>
                <a:latin typeface="JetBrains Mono"/>
              </a:rPr>
              <a:t>;</a:t>
            </a:r>
            <a:br>
              <a:rPr kumimoji="0" lang="es-PE" altLang="es-PE" sz="1100" b="0" i="0" u="none" strike="noStrike" cap="none" normalizeH="0" baseline="0" dirty="0">
                <a:ln>
                  <a:noFill/>
                </a:ln>
                <a:solidFill>
                  <a:srgbClr val="080808"/>
                </a:solidFill>
                <a:effectLst/>
                <a:latin typeface="JetBrains Mono"/>
              </a:rPr>
            </a:br>
            <a:r>
              <a:rPr kumimoji="0" lang="es-PE" altLang="es-PE" sz="1100" b="0" i="1" u="none" strike="noStrike" cap="none" normalizeH="0" baseline="0" dirty="0">
                <a:ln>
                  <a:noFill/>
                </a:ln>
                <a:solidFill>
                  <a:srgbClr val="871094"/>
                </a:solidFill>
                <a:effectLst/>
                <a:latin typeface="JetBrains Mono"/>
              </a:rPr>
              <a:t>}</a:t>
            </a:r>
            <a:endParaRPr kumimoji="0" lang="es-PE" altLang="es-PE" sz="2800" b="0" i="0" u="none" strike="noStrike" cap="none" normalizeH="0" baseline="0" dirty="0">
              <a:ln>
                <a:noFill/>
              </a:ln>
              <a:solidFill>
                <a:schemeClr val="tx1"/>
              </a:solidFill>
              <a:effectLst/>
              <a:latin typeface="Arial" panose="020B0604020202020204" pitchFamily="34" charset="0"/>
            </a:endParaRPr>
          </a:p>
        </p:txBody>
      </p:sp>
      <p:sp>
        <p:nvSpPr>
          <p:cNvPr id="11" name="CuadroTexto 10">
            <a:extLst>
              <a:ext uri="{FF2B5EF4-FFF2-40B4-BE49-F238E27FC236}">
                <a16:creationId xmlns:a16="http://schemas.microsoft.com/office/drawing/2014/main" id="{B91289DC-94BB-46B8-8EE8-A434C0070224}"/>
              </a:ext>
            </a:extLst>
          </p:cNvPr>
          <p:cNvSpPr txBox="1"/>
          <p:nvPr/>
        </p:nvSpPr>
        <p:spPr>
          <a:xfrm>
            <a:off x="1371600" y="3997618"/>
            <a:ext cx="6094602" cy="708848"/>
          </a:xfrm>
          <a:prstGeom prst="rect">
            <a:avLst/>
          </a:prstGeom>
          <a:noFill/>
        </p:spPr>
        <p:txBody>
          <a:bodyPr wrap="square">
            <a:spAutoFit/>
          </a:bodyPr>
          <a:lstStyle/>
          <a:p>
            <a:pPr indent="449580" algn="just">
              <a:lnSpc>
                <a:spcPct val="115000"/>
              </a:lnSpc>
              <a:spcAft>
                <a:spcPts val="800"/>
              </a:spcAft>
            </a:pPr>
            <a:r>
              <a:rPr lang="es-PE" sz="18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Los </a:t>
            </a:r>
            <a:r>
              <a:rPr lang="es-PE" sz="1800" dirty="0" err="1">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Bokers</a:t>
            </a:r>
            <a:r>
              <a:rPr lang="es-PE" sz="18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 de Kafka están diseñados para operar como parte de un clúster.</a:t>
            </a:r>
            <a:endParaRPr lang="es-PE"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47124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638BE411-FCE6-4CEB-915E-D37BF7B185F9}"/>
              </a:ext>
            </a:extLst>
          </p:cNvPr>
          <p:cNvSpPr>
            <a:spLocks noGrp="1"/>
          </p:cNvSpPr>
          <p:nvPr>
            <p:ph type="title"/>
          </p:nvPr>
        </p:nvSpPr>
        <p:spPr>
          <a:xfrm>
            <a:off x="1371600" y="685800"/>
            <a:ext cx="9601200" cy="1485900"/>
          </a:xfrm>
        </p:spPr>
        <p:txBody>
          <a:bodyPr rtlCol="0">
            <a:normAutofit/>
          </a:bodyPr>
          <a:lstStyle/>
          <a:p>
            <a:r>
              <a:rPr lang="es-PE" dirty="0"/>
              <a:t>Apache Kafka</a:t>
            </a:r>
            <a:endParaRPr lang="es-ES" noProof="1"/>
          </a:p>
        </p:txBody>
      </p:sp>
      <p:pic>
        <p:nvPicPr>
          <p:cNvPr id="6" name="Imagen 5">
            <a:extLst>
              <a:ext uri="{FF2B5EF4-FFF2-40B4-BE49-F238E27FC236}">
                <a16:creationId xmlns:a16="http://schemas.microsoft.com/office/drawing/2014/main" id="{C3469F38-97D0-4C60-B9E3-8A5FDC0ABB20}"/>
              </a:ext>
            </a:extLst>
          </p:cNvPr>
          <p:cNvPicPr/>
          <p:nvPr/>
        </p:nvPicPr>
        <p:blipFill>
          <a:blip r:embed="rId3"/>
          <a:stretch>
            <a:fillRect/>
          </a:stretch>
        </p:blipFill>
        <p:spPr>
          <a:xfrm>
            <a:off x="1558791" y="2831594"/>
            <a:ext cx="5400040" cy="3407410"/>
          </a:xfrm>
          <a:prstGeom prst="rect">
            <a:avLst/>
          </a:prstGeom>
        </p:spPr>
      </p:pic>
      <p:sp>
        <p:nvSpPr>
          <p:cNvPr id="8" name="CuadroTexto 7">
            <a:extLst>
              <a:ext uri="{FF2B5EF4-FFF2-40B4-BE49-F238E27FC236}">
                <a16:creationId xmlns:a16="http://schemas.microsoft.com/office/drawing/2014/main" id="{BCFD9A32-0500-4BBC-8B45-A10E909A6289}"/>
              </a:ext>
            </a:extLst>
          </p:cNvPr>
          <p:cNvSpPr txBox="1"/>
          <p:nvPr/>
        </p:nvSpPr>
        <p:spPr>
          <a:xfrm>
            <a:off x="1437314" y="1819937"/>
            <a:ext cx="6096000" cy="703526"/>
          </a:xfrm>
          <a:prstGeom prst="rect">
            <a:avLst/>
          </a:prstGeom>
          <a:noFill/>
        </p:spPr>
        <p:txBody>
          <a:bodyPr wrap="square">
            <a:spAutoFit/>
          </a:bodyPr>
          <a:lstStyle/>
          <a:p>
            <a:pPr algn="just">
              <a:lnSpc>
                <a:spcPct val="115000"/>
              </a:lnSpc>
              <a:spcAft>
                <a:spcPts val="800"/>
              </a:spcAft>
            </a:pPr>
            <a:r>
              <a:rPr lang="es-PE" sz="1800" dirty="0">
                <a:effectLst/>
                <a:latin typeface="Segoe UI" panose="020B0502040204020203" pitchFamily="34" charset="0"/>
                <a:ea typeface="Calibri" panose="020F0502020204030204" pitchFamily="34" charset="0"/>
                <a:cs typeface="Times New Roman" panose="02020603050405020304" pitchFamily="18" charset="0"/>
              </a:rPr>
              <a:t>Para fortalecer los conceptos se muestras a continuación varios diagramas conceptuales</a:t>
            </a:r>
            <a:r>
              <a:rPr lang="es-PE" sz="1600" dirty="0">
                <a:effectLst/>
                <a:latin typeface="Calibri" panose="020F0502020204030204"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3355884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5F68E5B8-A41E-4538-B8A1-2B9D42611609}"/>
              </a:ext>
            </a:extLst>
          </p:cNvPr>
          <p:cNvSpPr>
            <a:spLocks noGrp="1"/>
          </p:cNvSpPr>
          <p:nvPr>
            <p:ph type="title"/>
          </p:nvPr>
        </p:nvSpPr>
        <p:spPr>
          <a:xfrm>
            <a:off x="1371600" y="685800"/>
            <a:ext cx="9601200" cy="1485900"/>
          </a:xfrm>
        </p:spPr>
        <p:txBody>
          <a:bodyPr rtlCol="0" anchor="t">
            <a:normAutofit/>
          </a:bodyPr>
          <a:lstStyle/>
          <a:p>
            <a:r>
              <a:rPr lang="es-PE" dirty="0"/>
              <a:t>Apache Kafka</a:t>
            </a:r>
            <a:endParaRPr lang="es-ES" noProof="1"/>
          </a:p>
        </p:txBody>
      </p:sp>
      <p:pic>
        <p:nvPicPr>
          <p:cNvPr id="6" name="Imagen 5">
            <a:extLst>
              <a:ext uri="{FF2B5EF4-FFF2-40B4-BE49-F238E27FC236}">
                <a16:creationId xmlns:a16="http://schemas.microsoft.com/office/drawing/2014/main" id="{477B0CFC-8DDB-41DF-9060-7223045394B3}"/>
              </a:ext>
            </a:extLst>
          </p:cNvPr>
          <p:cNvPicPr/>
          <p:nvPr/>
        </p:nvPicPr>
        <p:blipFill>
          <a:blip r:embed="rId3"/>
          <a:stretch>
            <a:fillRect/>
          </a:stretch>
        </p:blipFill>
        <p:spPr>
          <a:xfrm>
            <a:off x="3438306" y="2286000"/>
            <a:ext cx="5467787" cy="3581400"/>
          </a:xfrm>
          <a:prstGeom prst="rect">
            <a:avLst/>
          </a:prstGeom>
          <a:noFill/>
        </p:spPr>
      </p:pic>
    </p:spTree>
    <p:extLst>
      <p:ext uri="{BB962C8B-B14F-4D97-AF65-F5344CB8AC3E}">
        <p14:creationId xmlns:p14="http://schemas.microsoft.com/office/powerpoint/2010/main" val="545267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5F68E5B8-A41E-4538-B8A1-2B9D42611609}"/>
              </a:ext>
            </a:extLst>
          </p:cNvPr>
          <p:cNvSpPr>
            <a:spLocks noGrp="1"/>
          </p:cNvSpPr>
          <p:nvPr>
            <p:ph type="title"/>
          </p:nvPr>
        </p:nvSpPr>
        <p:spPr>
          <a:xfrm>
            <a:off x="1371600" y="685800"/>
            <a:ext cx="9601200" cy="1485900"/>
          </a:xfrm>
        </p:spPr>
        <p:txBody>
          <a:bodyPr rtlCol="0" anchor="t">
            <a:normAutofit/>
          </a:bodyPr>
          <a:lstStyle/>
          <a:p>
            <a:r>
              <a:rPr lang="es-PE" dirty="0"/>
              <a:t>Apache Kafka</a:t>
            </a:r>
            <a:endParaRPr lang="es-ES" noProof="1"/>
          </a:p>
        </p:txBody>
      </p:sp>
      <p:pic>
        <p:nvPicPr>
          <p:cNvPr id="3" name="Imagen 2">
            <a:extLst>
              <a:ext uri="{FF2B5EF4-FFF2-40B4-BE49-F238E27FC236}">
                <a16:creationId xmlns:a16="http://schemas.microsoft.com/office/drawing/2014/main" id="{2FE5C880-75B6-437B-BC85-BDC22F251862}"/>
              </a:ext>
            </a:extLst>
          </p:cNvPr>
          <p:cNvPicPr/>
          <p:nvPr/>
        </p:nvPicPr>
        <p:blipFill>
          <a:blip r:embed="rId3"/>
          <a:stretch>
            <a:fillRect/>
          </a:stretch>
        </p:blipFill>
        <p:spPr>
          <a:xfrm>
            <a:off x="3448702" y="2286000"/>
            <a:ext cx="5446995" cy="3581400"/>
          </a:xfrm>
          <a:prstGeom prst="rect">
            <a:avLst/>
          </a:prstGeom>
          <a:noFill/>
        </p:spPr>
      </p:pic>
    </p:spTree>
    <p:extLst>
      <p:ext uri="{BB962C8B-B14F-4D97-AF65-F5344CB8AC3E}">
        <p14:creationId xmlns:p14="http://schemas.microsoft.com/office/powerpoint/2010/main" val="488209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5F68E5B8-A41E-4538-B8A1-2B9D42611609}"/>
              </a:ext>
            </a:extLst>
          </p:cNvPr>
          <p:cNvSpPr>
            <a:spLocks noGrp="1"/>
          </p:cNvSpPr>
          <p:nvPr>
            <p:ph type="title"/>
          </p:nvPr>
        </p:nvSpPr>
        <p:spPr>
          <a:xfrm>
            <a:off x="1371600" y="685800"/>
            <a:ext cx="9601200" cy="1485900"/>
          </a:xfrm>
        </p:spPr>
        <p:txBody>
          <a:bodyPr rtlCol="0">
            <a:normAutofit/>
          </a:bodyPr>
          <a:lstStyle/>
          <a:p>
            <a:r>
              <a:rPr lang="es-PE" dirty="0"/>
              <a:t>Ventajas de Apache Kafka</a:t>
            </a:r>
            <a:endParaRPr lang="es-ES" noProof="1"/>
          </a:p>
        </p:txBody>
      </p:sp>
      <p:sp>
        <p:nvSpPr>
          <p:cNvPr id="4" name="CuadroTexto 3">
            <a:extLst>
              <a:ext uri="{FF2B5EF4-FFF2-40B4-BE49-F238E27FC236}">
                <a16:creationId xmlns:a16="http://schemas.microsoft.com/office/drawing/2014/main" id="{7835EAE0-C8E8-4138-8258-B9502732A79A}"/>
              </a:ext>
            </a:extLst>
          </p:cNvPr>
          <p:cNvSpPr txBox="1"/>
          <p:nvPr/>
        </p:nvSpPr>
        <p:spPr>
          <a:xfrm>
            <a:off x="1449897" y="1724955"/>
            <a:ext cx="9522903" cy="4114396"/>
          </a:xfrm>
          <a:prstGeom prst="rect">
            <a:avLst/>
          </a:prstGeom>
          <a:noFill/>
        </p:spPr>
        <p:txBody>
          <a:bodyPr wrap="square">
            <a:spAutoFit/>
          </a:bodyPr>
          <a:lstStyle/>
          <a:p>
            <a:pPr marL="342900" lvl="0" indent="-342900" algn="just">
              <a:lnSpc>
                <a:spcPct val="115000"/>
              </a:lnSpc>
              <a:spcBef>
                <a:spcPts val="600"/>
              </a:spcBef>
              <a:spcAft>
                <a:spcPts val="800"/>
              </a:spcAft>
              <a:buSzPts val="1000"/>
              <a:buFont typeface="Symbol" panose="05050102010706020507" pitchFamily="18" charset="2"/>
              <a:buChar char=""/>
              <a:tabLst>
                <a:tab pos="457200" algn="l"/>
              </a:tabLst>
            </a:pPr>
            <a:r>
              <a:rPr lang="es-PE" sz="18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Kafka puede proporcionar un </a:t>
            </a:r>
            <a:r>
              <a:rPr lang="es-PE" sz="1800" b="1"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alto rendimiento</a:t>
            </a:r>
            <a:r>
              <a:rPr lang="es-PE" sz="18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 mientras maneja </a:t>
            </a:r>
            <a:r>
              <a:rPr lang="es-PE" sz="1800" b="1"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múltiples productores que</a:t>
            </a:r>
            <a:r>
              <a:rPr lang="es-PE" sz="18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 emiten conjuntos de datos para un solo tema o múltiples temas. Esto hace que Kafka procese eventos / mensajes masivos desde sistemas </a:t>
            </a:r>
            <a:r>
              <a:rPr lang="es-PE" sz="1800" dirty="0" err="1">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front-end</a:t>
            </a:r>
            <a:r>
              <a:rPr lang="es-PE" sz="18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 que registran páginas vistas, seguimiento del mouse o comportamiento del usuario.</a:t>
            </a:r>
            <a:endParaRPr lang="es-PE"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Bef>
                <a:spcPts val="600"/>
              </a:spcBef>
              <a:spcAft>
                <a:spcPts val="800"/>
              </a:spcAft>
              <a:buSzPts val="1000"/>
              <a:buFont typeface="Symbol" panose="05050102010706020507" pitchFamily="18" charset="2"/>
              <a:buChar char=""/>
              <a:tabLst>
                <a:tab pos="457200" algn="l"/>
              </a:tabLst>
            </a:pPr>
            <a:r>
              <a:rPr lang="es-PE" sz="18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Kafka administra </a:t>
            </a:r>
            <a:r>
              <a:rPr lang="es-PE" sz="1800" b="1"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múltiples consumidores</a:t>
            </a:r>
            <a:r>
              <a:rPr lang="es-PE" sz="18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 para leer cualquier flujo de mensajes sin interferir entre sí. Cada mensaje se puede leer N número de veces porque los </a:t>
            </a:r>
            <a:r>
              <a:rPr lang="es-PE" sz="1800" b="1"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mensajes son duraderos</a:t>
            </a:r>
            <a:r>
              <a:rPr lang="es-PE" sz="18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 .</a:t>
            </a:r>
            <a:endParaRPr lang="es-PE"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Bef>
                <a:spcPts val="600"/>
              </a:spcBef>
              <a:spcAft>
                <a:spcPts val="800"/>
              </a:spcAft>
              <a:buSzPts val="1000"/>
              <a:buFont typeface="Symbol" panose="05050102010706020507" pitchFamily="18" charset="2"/>
              <a:buChar char=""/>
              <a:tabLst>
                <a:tab pos="457200" algn="l"/>
              </a:tabLst>
            </a:pPr>
            <a:r>
              <a:rPr lang="es-PE" sz="18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Los mensajes duraderos también significan que el consumidor puede trabajar con </a:t>
            </a:r>
            <a:r>
              <a:rPr lang="es-PE" sz="1800" b="1"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datos históricos</a:t>
            </a:r>
            <a:r>
              <a:rPr lang="es-PE" sz="18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 Sin embargo, Kafka también admite </a:t>
            </a:r>
            <a:r>
              <a:rPr lang="es-PE" sz="1800" b="1"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el procesamiento en tiempo real</a:t>
            </a:r>
            <a:r>
              <a:rPr lang="es-PE" sz="18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a:t>
            </a:r>
            <a:endParaRPr lang="es-PE"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Bef>
                <a:spcPts val="600"/>
              </a:spcBef>
              <a:spcAft>
                <a:spcPts val="800"/>
              </a:spcAft>
              <a:buSzPts val="1000"/>
              <a:buFont typeface="Symbol" panose="05050102010706020507" pitchFamily="18" charset="2"/>
              <a:buChar char=""/>
              <a:tabLst>
                <a:tab pos="457200" algn="l"/>
              </a:tabLst>
            </a:pPr>
            <a:r>
              <a:rPr lang="es-PE" sz="18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Kafka ofrece un rendimiento excelente y es capaz de gestionar millones de registros por segundo dentro del hardware o la infraestructura de soporte.</a:t>
            </a:r>
            <a:endParaRPr lang="es-PE"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26481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5F68E5B8-A41E-4538-B8A1-2B9D42611609}"/>
              </a:ext>
            </a:extLst>
          </p:cNvPr>
          <p:cNvSpPr>
            <a:spLocks noGrp="1"/>
          </p:cNvSpPr>
          <p:nvPr>
            <p:ph type="title"/>
          </p:nvPr>
        </p:nvSpPr>
        <p:spPr>
          <a:xfrm>
            <a:off x="1371600" y="685800"/>
            <a:ext cx="9601200" cy="1485900"/>
          </a:xfrm>
        </p:spPr>
        <p:txBody>
          <a:bodyPr rtlCol="0">
            <a:normAutofit/>
          </a:bodyPr>
          <a:lstStyle/>
          <a:p>
            <a:r>
              <a:rPr lang="es-PE" dirty="0"/>
              <a:t>Ventajas de Apache Kafka</a:t>
            </a:r>
            <a:endParaRPr lang="es-ES" noProof="1"/>
          </a:p>
        </p:txBody>
      </p:sp>
      <p:sp>
        <p:nvSpPr>
          <p:cNvPr id="4" name="CuadroTexto 3">
            <a:extLst>
              <a:ext uri="{FF2B5EF4-FFF2-40B4-BE49-F238E27FC236}">
                <a16:creationId xmlns:a16="http://schemas.microsoft.com/office/drawing/2014/main" id="{0C9FD9DD-AD06-403F-B633-F37A662ED1A7}"/>
              </a:ext>
            </a:extLst>
          </p:cNvPr>
          <p:cNvSpPr txBox="1"/>
          <p:nvPr/>
        </p:nvSpPr>
        <p:spPr>
          <a:xfrm>
            <a:off x="1512116" y="1708028"/>
            <a:ext cx="9175458" cy="3524747"/>
          </a:xfrm>
          <a:prstGeom prst="rect">
            <a:avLst/>
          </a:prstGeom>
          <a:noFill/>
        </p:spPr>
        <p:txBody>
          <a:bodyPr wrap="square">
            <a:spAutoFit/>
          </a:bodyPr>
          <a:lstStyle/>
          <a:p>
            <a:pPr marL="342900" lvl="0" indent="-342900" algn="just">
              <a:lnSpc>
                <a:spcPct val="115000"/>
              </a:lnSpc>
              <a:spcBef>
                <a:spcPts val="600"/>
              </a:spcBef>
              <a:spcAft>
                <a:spcPts val="600"/>
              </a:spcAft>
              <a:buSzPts val="1000"/>
              <a:buFont typeface="Symbol" panose="05050102010706020507" pitchFamily="18" charset="2"/>
              <a:buChar char=""/>
              <a:tabLst>
                <a:tab pos="457200" algn="l"/>
              </a:tabLst>
            </a:pPr>
            <a:r>
              <a:rPr lang="es-PE" sz="1200" dirty="0">
                <a:effectLst/>
                <a:latin typeface="Segoe UI" panose="020B0502040204020203" pitchFamily="34" charset="0"/>
                <a:ea typeface="Times New Roman" panose="02020603050405020304" pitchFamily="18" charset="0"/>
                <a:cs typeface="Times New Roman" panose="02020603050405020304" pitchFamily="18" charset="0"/>
              </a:rPr>
              <a:t>Plataforma para la nueva generación de aplicaciones distribuidas.</a:t>
            </a:r>
            <a:endParaRPr lang="es-PE"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Bef>
                <a:spcPts val="600"/>
              </a:spcBef>
              <a:spcAft>
                <a:spcPts val="600"/>
              </a:spcAft>
              <a:buSzPts val="1000"/>
              <a:buFont typeface="Symbol" panose="05050102010706020507" pitchFamily="18" charset="2"/>
              <a:buChar char=""/>
              <a:tabLst>
                <a:tab pos="457200" algn="l"/>
              </a:tabLst>
            </a:pPr>
            <a:r>
              <a:rPr lang="es-PE" sz="1200" dirty="0">
                <a:effectLst/>
                <a:latin typeface="Segoe UI" panose="020B0502040204020203" pitchFamily="34" charset="0"/>
                <a:ea typeface="Times New Roman" panose="02020603050405020304" pitchFamily="18" charset="0"/>
                <a:cs typeface="Times New Roman" panose="02020603050405020304" pitchFamily="18" charset="0"/>
              </a:rPr>
              <a:t>Tiene mucha popularidad en la actualidad (muchas grandes empresas lo tienen incorporado en sus arquitecturas: Netflix, Microsoft, Bancos, aseguradoras, empresas </a:t>
            </a:r>
            <a:r>
              <a:rPr lang="es-PE" sz="1200" dirty="0" err="1">
                <a:effectLst/>
                <a:latin typeface="Segoe UI" panose="020B0502040204020203" pitchFamily="34" charset="0"/>
                <a:ea typeface="Times New Roman" panose="02020603050405020304" pitchFamily="18" charset="0"/>
                <a:cs typeface="Times New Roman" panose="02020603050405020304" pitchFamily="18" charset="0"/>
              </a:rPr>
              <a:t>ticketing</a:t>
            </a:r>
            <a:r>
              <a:rPr lang="es-PE" sz="1200" dirty="0">
                <a:effectLst/>
                <a:latin typeface="Segoe UI" panose="020B0502040204020203" pitchFamily="34" charset="0"/>
                <a:ea typeface="Times New Roman" panose="02020603050405020304" pitchFamily="18" charset="0"/>
                <a:cs typeface="Times New Roman" panose="02020603050405020304" pitchFamily="18" charset="0"/>
              </a:rPr>
              <a:t>, </a:t>
            </a:r>
            <a:r>
              <a:rPr lang="es-PE" sz="1200" dirty="0" err="1">
                <a:effectLst/>
                <a:latin typeface="Segoe UI" panose="020B0502040204020203" pitchFamily="34" charset="0"/>
                <a:ea typeface="Times New Roman" panose="02020603050405020304" pitchFamily="18" charset="0"/>
                <a:cs typeface="Times New Roman" panose="02020603050405020304" pitchFamily="18" charset="0"/>
              </a:rPr>
              <a:t>etc</a:t>
            </a:r>
            <a:r>
              <a:rPr lang="es-PE" sz="1200" dirty="0">
                <a:effectLst/>
                <a:latin typeface="Segoe UI" panose="020B0502040204020203" pitchFamily="34" charset="0"/>
                <a:ea typeface="Times New Roman" panose="02020603050405020304" pitchFamily="18" charset="0"/>
                <a:cs typeface="Times New Roman" panose="02020603050405020304" pitchFamily="18" charset="0"/>
              </a:rPr>
              <a:t>).</a:t>
            </a:r>
            <a:endParaRPr lang="es-PE"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Bef>
                <a:spcPts val="600"/>
              </a:spcBef>
              <a:spcAft>
                <a:spcPts val="600"/>
              </a:spcAft>
              <a:buSzPts val="1000"/>
              <a:buFont typeface="Symbol" panose="05050102010706020507" pitchFamily="18" charset="2"/>
              <a:buChar char=""/>
              <a:tabLst>
                <a:tab pos="457200" algn="l"/>
              </a:tabLst>
            </a:pPr>
            <a:r>
              <a:rPr lang="es-PE" sz="1200" dirty="0">
                <a:effectLst/>
                <a:latin typeface="Segoe UI" panose="020B0502040204020203" pitchFamily="34" charset="0"/>
                <a:ea typeface="Times New Roman" panose="02020603050405020304" pitchFamily="18" charset="0"/>
                <a:cs typeface="Times New Roman" panose="02020603050405020304" pitchFamily="18" charset="0"/>
              </a:rPr>
              <a:t>Tiene una orientación hacia el mundo "Big Data" aunque también destaca en otros ámbitos como la comunicación de aplicaciones, la ejecución de procesos </a:t>
            </a:r>
            <a:r>
              <a:rPr lang="es-PE" sz="1200" dirty="0" err="1">
                <a:effectLst/>
                <a:latin typeface="Segoe UI" panose="020B0502040204020203" pitchFamily="34" charset="0"/>
                <a:ea typeface="Times New Roman" panose="02020603050405020304" pitchFamily="18" charset="0"/>
                <a:cs typeface="Times New Roman" panose="02020603050405020304" pitchFamily="18" charset="0"/>
              </a:rPr>
              <a:t>batch</a:t>
            </a:r>
            <a:r>
              <a:rPr lang="es-PE" sz="1200" dirty="0">
                <a:effectLst/>
                <a:latin typeface="Segoe UI" panose="020B0502040204020203" pitchFamily="34" charset="0"/>
                <a:ea typeface="Times New Roman" panose="02020603050405020304" pitchFamily="18" charset="0"/>
                <a:cs typeface="Times New Roman" panose="02020603050405020304" pitchFamily="18" charset="0"/>
              </a:rPr>
              <a:t>.</a:t>
            </a:r>
            <a:endParaRPr lang="es-PE"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Bef>
                <a:spcPts val="600"/>
              </a:spcBef>
              <a:spcAft>
                <a:spcPts val="600"/>
              </a:spcAft>
              <a:buSzPts val="1000"/>
              <a:buFont typeface="Symbol" panose="05050102010706020507" pitchFamily="18" charset="2"/>
              <a:buChar char=""/>
              <a:tabLst>
                <a:tab pos="457200" algn="l"/>
              </a:tabLst>
            </a:pPr>
            <a:r>
              <a:rPr lang="es-PE" sz="1200" dirty="0">
                <a:effectLst/>
                <a:latin typeface="Segoe UI" panose="020B0502040204020203" pitchFamily="34" charset="0"/>
                <a:ea typeface="Times New Roman" panose="02020603050405020304" pitchFamily="18" charset="0"/>
                <a:cs typeface="Times New Roman" panose="02020603050405020304" pitchFamily="18" charset="0"/>
              </a:rPr>
              <a:t>Alternativa a </a:t>
            </a:r>
            <a:r>
              <a:rPr lang="es-PE" sz="1200" dirty="0" err="1">
                <a:effectLst/>
                <a:latin typeface="Segoe UI" panose="020B0502040204020203" pitchFamily="34" charset="0"/>
                <a:ea typeface="Times New Roman" panose="02020603050405020304" pitchFamily="18" charset="0"/>
                <a:cs typeface="Times New Roman" panose="02020603050405020304" pitchFamily="18" charset="0"/>
              </a:rPr>
              <a:t>JMS</a:t>
            </a:r>
            <a:r>
              <a:rPr lang="es-PE" sz="1200" dirty="0">
                <a:effectLst/>
                <a:latin typeface="Segoe UI" panose="020B0502040204020203" pitchFamily="34" charset="0"/>
                <a:ea typeface="Times New Roman" panose="02020603050405020304" pitchFamily="18" charset="0"/>
                <a:cs typeface="Times New Roman" panose="02020603050405020304" pitchFamily="18" charset="0"/>
              </a:rPr>
              <a:t>, </a:t>
            </a:r>
            <a:r>
              <a:rPr lang="es-PE" sz="1200" dirty="0" err="1">
                <a:effectLst/>
                <a:latin typeface="Segoe UI" panose="020B0502040204020203" pitchFamily="34" charset="0"/>
                <a:ea typeface="Times New Roman" panose="02020603050405020304" pitchFamily="18" charset="0"/>
                <a:cs typeface="Times New Roman" panose="02020603050405020304" pitchFamily="18" charset="0"/>
              </a:rPr>
              <a:t>AMQP</a:t>
            </a:r>
            <a:r>
              <a:rPr lang="es-PE" sz="1200" dirty="0">
                <a:effectLst/>
                <a:latin typeface="Segoe UI" panose="020B0502040204020203" pitchFamily="34" charset="0"/>
                <a:ea typeface="Times New Roman" panose="02020603050405020304" pitchFamily="18" charset="0"/>
                <a:cs typeface="Times New Roman" panose="02020603050405020304" pitchFamily="18" charset="0"/>
              </a:rPr>
              <a:t> y </a:t>
            </a:r>
            <a:r>
              <a:rPr lang="es-PE" sz="1200" dirty="0" err="1">
                <a:effectLst/>
                <a:latin typeface="Segoe UI" panose="020B0502040204020203" pitchFamily="34" charset="0"/>
                <a:ea typeface="Times New Roman" panose="02020603050405020304" pitchFamily="18" charset="0"/>
                <a:cs typeface="Times New Roman" panose="02020603050405020304" pitchFamily="18" charset="0"/>
              </a:rPr>
              <a:t>RabbitMQ</a:t>
            </a:r>
            <a:r>
              <a:rPr lang="es-PE" sz="1200" dirty="0">
                <a:effectLst/>
                <a:latin typeface="Segoe UI" panose="020B0502040204020203" pitchFamily="34" charset="0"/>
                <a:ea typeface="Times New Roman" panose="02020603050405020304" pitchFamily="18" charset="0"/>
                <a:cs typeface="Times New Roman" panose="02020603050405020304" pitchFamily="18" charset="0"/>
              </a:rPr>
              <a:t> cuando se maneja volúmenes importantes de datos/información y se requiere un gran capacidad de respuesta -&gt; mejora sus características más importantes.</a:t>
            </a:r>
            <a:endParaRPr lang="es-PE"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Bef>
                <a:spcPts val="600"/>
              </a:spcBef>
              <a:spcAft>
                <a:spcPts val="600"/>
              </a:spcAft>
              <a:buSzPts val="1000"/>
              <a:buFont typeface="Symbol" panose="05050102010706020507" pitchFamily="18" charset="2"/>
              <a:buChar char=""/>
              <a:tabLst>
                <a:tab pos="457200" algn="l"/>
              </a:tabLst>
            </a:pPr>
            <a:r>
              <a:rPr lang="es-PE" sz="1200" dirty="0">
                <a:effectLst/>
                <a:latin typeface="Segoe UI" panose="020B0502040204020203" pitchFamily="34" charset="0"/>
                <a:ea typeface="Times New Roman" panose="02020603050405020304" pitchFamily="18" charset="0"/>
                <a:cs typeface="Times New Roman" panose="02020603050405020304" pitchFamily="18" charset="0"/>
              </a:rPr>
              <a:t>Facilita el trabajo con otras tecnologías como: </a:t>
            </a:r>
            <a:r>
              <a:rPr lang="es-PE" sz="1200" dirty="0" err="1">
                <a:effectLst/>
                <a:latin typeface="Segoe UI" panose="020B0502040204020203" pitchFamily="34" charset="0"/>
                <a:ea typeface="Times New Roman" panose="02020603050405020304" pitchFamily="18" charset="0"/>
                <a:cs typeface="Times New Roman" panose="02020603050405020304" pitchFamily="18" charset="0"/>
              </a:rPr>
              <a:t>Flume</a:t>
            </a:r>
            <a:r>
              <a:rPr lang="es-PE" sz="1200" dirty="0">
                <a:effectLst/>
                <a:latin typeface="Segoe UI" panose="020B0502040204020203" pitchFamily="34" charset="0"/>
                <a:ea typeface="Times New Roman" panose="02020603050405020304" pitchFamily="18" charset="0"/>
                <a:cs typeface="Times New Roman" panose="02020603050405020304" pitchFamily="18" charset="0"/>
              </a:rPr>
              <a:t> / </a:t>
            </a:r>
            <a:r>
              <a:rPr lang="es-PE" sz="1200" dirty="0" err="1">
                <a:effectLst/>
                <a:latin typeface="Segoe UI" panose="020B0502040204020203" pitchFamily="34" charset="0"/>
                <a:ea typeface="Times New Roman" panose="02020603050405020304" pitchFamily="18" charset="0"/>
                <a:cs typeface="Times New Roman" panose="02020603050405020304" pitchFamily="18" charset="0"/>
              </a:rPr>
              <a:t>Flafka</a:t>
            </a:r>
            <a:r>
              <a:rPr lang="es-PE" sz="1200" dirty="0">
                <a:effectLst/>
                <a:latin typeface="Segoe UI" panose="020B0502040204020203" pitchFamily="34" charset="0"/>
                <a:ea typeface="Times New Roman" panose="02020603050405020304" pitchFamily="18" charset="0"/>
                <a:cs typeface="Times New Roman" panose="02020603050405020304" pitchFamily="18" charset="0"/>
              </a:rPr>
              <a:t>, </a:t>
            </a:r>
            <a:r>
              <a:rPr lang="es-PE" sz="1200" dirty="0" err="1">
                <a:effectLst/>
                <a:latin typeface="Segoe UI" panose="020B0502040204020203" pitchFamily="34" charset="0"/>
                <a:ea typeface="Times New Roman" panose="02020603050405020304" pitchFamily="18" charset="0"/>
                <a:cs typeface="Times New Roman" panose="02020603050405020304" pitchFamily="18" charset="0"/>
              </a:rPr>
              <a:t>Spark</a:t>
            </a:r>
            <a:r>
              <a:rPr lang="es-PE" sz="1200" dirty="0">
                <a:effectLst/>
                <a:latin typeface="Segoe UI" panose="020B0502040204020203" pitchFamily="34" charset="0"/>
                <a:ea typeface="Times New Roman" panose="02020603050405020304" pitchFamily="18" charset="0"/>
                <a:cs typeface="Times New Roman" panose="02020603050405020304" pitchFamily="18" charset="0"/>
              </a:rPr>
              <a:t> </a:t>
            </a:r>
            <a:r>
              <a:rPr lang="es-PE" sz="1200" dirty="0" err="1">
                <a:effectLst/>
                <a:latin typeface="Segoe UI" panose="020B0502040204020203" pitchFamily="34" charset="0"/>
                <a:ea typeface="Times New Roman" panose="02020603050405020304" pitchFamily="18" charset="0"/>
                <a:cs typeface="Times New Roman" panose="02020603050405020304" pitchFamily="18" charset="0"/>
              </a:rPr>
              <a:t>Streaming</a:t>
            </a:r>
            <a:r>
              <a:rPr lang="es-PE" sz="1200" dirty="0">
                <a:effectLst/>
                <a:latin typeface="Segoe UI" panose="020B0502040204020203" pitchFamily="34" charset="0"/>
                <a:ea typeface="Times New Roman" panose="02020603050405020304" pitchFamily="18" charset="0"/>
                <a:cs typeface="Times New Roman" panose="02020603050405020304" pitchFamily="18" charset="0"/>
              </a:rPr>
              <a:t>, Storm, </a:t>
            </a:r>
            <a:r>
              <a:rPr lang="es-PE" sz="1200" dirty="0" err="1">
                <a:effectLst/>
                <a:latin typeface="Segoe UI" panose="020B0502040204020203" pitchFamily="34" charset="0"/>
                <a:ea typeface="Times New Roman" panose="02020603050405020304" pitchFamily="18" charset="0"/>
                <a:cs typeface="Times New Roman" panose="02020603050405020304" pitchFamily="18" charset="0"/>
              </a:rPr>
              <a:t>HBase</a:t>
            </a:r>
            <a:r>
              <a:rPr lang="es-PE" sz="1200" dirty="0">
                <a:effectLst/>
                <a:latin typeface="Segoe UI" panose="020B0502040204020203" pitchFamily="34" charset="0"/>
                <a:ea typeface="Times New Roman" panose="02020603050405020304" pitchFamily="18" charset="0"/>
                <a:cs typeface="Times New Roman" panose="02020603050405020304" pitchFamily="18" charset="0"/>
              </a:rPr>
              <a:t>, </a:t>
            </a:r>
            <a:r>
              <a:rPr lang="es-PE" sz="1200" dirty="0" err="1">
                <a:effectLst/>
                <a:latin typeface="Segoe UI" panose="020B0502040204020203" pitchFamily="34" charset="0"/>
                <a:ea typeface="Times New Roman" panose="02020603050405020304" pitchFamily="18" charset="0"/>
                <a:cs typeface="Times New Roman" panose="02020603050405020304" pitchFamily="18" charset="0"/>
              </a:rPr>
              <a:t>Flink</a:t>
            </a:r>
            <a:r>
              <a:rPr lang="es-PE" sz="1200" dirty="0">
                <a:effectLst/>
                <a:latin typeface="Segoe UI" panose="020B0502040204020203" pitchFamily="34" charset="0"/>
                <a:ea typeface="Times New Roman" panose="02020603050405020304" pitchFamily="18" charset="0"/>
                <a:cs typeface="Times New Roman" panose="02020603050405020304" pitchFamily="18" charset="0"/>
              </a:rPr>
              <a:t> y </a:t>
            </a:r>
            <a:r>
              <a:rPr lang="es-PE" sz="1200" dirty="0" err="1">
                <a:effectLst/>
                <a:latin typeface="Segoe UI" panose="020B0502040204020203" pitchFamily="34" charset="0"/>
                <a:ea typeface="Times New Roman" panose="02020603050405020304" pitchFamily="18" charset="0"/>
                <a:cs typeface="Times New Roman" panose="02020603050405020304" pitchFamily="18" charset="0"/>
              </a:rPr>
              <a:t>Spark</a:t>
            </a:r>
            <a:r>
              <a:rPr lang="es-PE" sz="1200" dirty="0">
                <a:effectLst/>
                <a:latin typeface="Segoe UI" panose="020B0502040204020203" pitchFamily="34" charset="0"/>
                <a:ea typeface="Times New Roman" panose="02020603050405020304" pitchFamily="18" charset="0"/>
                <a:cs typeface="Times New Roman" panose="02020603050405020304" pitchFamily="18" charset="0"/>
              </a:rPr>
              <a:t> para ingerir, analizar y procesar datos en tiempo real.</a:t>
            </a:r>
            <a:endParaRPr lang="es-PE"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15000"/>
              </a:lnSpc>
              <a:spcAft>
                <a:spcPts val="800"/>
              </a:spcAft>
              <a:buSzPts val="1000"/>
              <a:buFont typeface="Courier New" panose="02070309020205020404" pitchFamily="49" charset="0"/>
              <a:buChar char="o"/>
              <a:tabLst>
                <a:tab pos="914400" algn="l"/>
              </a:tabLst>
            </a:pPr>
            <a:r>
              <a:rPr lang="es-PE" sz="1200" dirty="0">
                <a:effectLst/>
                <a:latin typeface="Segoe UI" panose="020B0502040204020203" pitchFamily="34" charset="0"/>
                <a:ea typeface="Times New Roman" panose="02020603050405020304" pitchFamily="18" charset="0"/>
                <a:cs typeface="Times New Roman" panose="02020603050405020304" pitchFamily="18" charset="0"/>
              </a:rPr>
              <a:t>Aplicaciones online: Apache </a:t>
            </a:r>
            <a:r>
              <a:rPr lang="es-PE" sz="1200" dirty="0" err="1">
                <a:effectLst/>
                <a:latin typeface="Segoe UI" panose="020B0502040204020203" pitchFamily="34" charset="0"/>
                <a:ea typeface="Times New Roman" panose="02020603050405020304" pitchFamily="18" charset="0"/>
                <a:cs typeface="Times New Roman" panose="02020603050405020304" pitchFamily="18" charset="0"/>
              </a:rPr>
              <a:t>Solr</a:t>
            </a:r>
            <a:r>
              <a:rPr lang="es-PE" sz="1200" dirty="0">
                <a:effectLst/>
                <a:latin typeface="Segoe UI" panose="020B0502040204020203" pitchFamily="34" charset="0"/>
                <a:ea typeface="Times New Roman" panose="02020603050405020304" pitchFamily="18" charset="0"/>
                <a:cs typeface="Times New Roman" panose="02020603050405020304" pitchFamily="18" charset="0"/>
              </a:rPr>
              <a:t>, </a:t>
            </a:r>
            <a:r>
              <a:rPr lang="es-PE" sz="1200" dirty="0" err="1">
                <a:effectLst/>
                <a:latin typeface="Segoe UI" panose="020B0502040204020203" pitchFamily="34" charset="0"/>
                <a:ea typeface="Times New Roman" panose="02020603050405020304" pitchFamily="18" charset="0"/>
                <a:cs typeface="Times New Roman" panose="02020603050405020304" pitchFamily="18" charset="0"/>
              </a:rPr>
              <a:t>Logstar</a:t>
            </a:r>
            <a:r>
              <a:rPr lang="es-PE" sz="1200" dirty="0">
                <a:effectLst/>
                <a:latin typeface="Segoe UI" panose="020B0502040204020203" pitchFamily="34" charset="0"/>
                <a:ea typeface="Times New Roman" panose="02020603050405020304" pitchFamily="18" charset="0"/>
                <a:cs typeface="Times New Roman" panose="02020603050405020304" pitchFamily="18" charset="0"/>
              </a:rPr>
              <a:t>.</a:t>
            </a:r>
            <a:endParaRPr lang="es-PE"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15000"/>
              </a:lnSpc>
              <a:spcAft>
                <a:spcPts val="800"/>
              </a:spcAft>
              <a:buSzPts val="1000"/>
              <a:buFont typeface="Courier New" panose="02070309020205020404" pitchFamily="49" charset="0"/>
              <a:buChar char="o"/>
              <a:tabLst>
                <a:tab pos="914400" algn="l"/>
              </a:tabLst>
            </a:pPr>
            <a:r>
              <a:rPr lang="es-PE" sz="1200" dirty="0">
                <a:effectLst/>
                <a:latin typeface="Segoe UI" panose="020B0502040204020203" pitchFamily="34" charset="0"/>
                <a:ea typeface="Times New Roman" panose="02020603050405020304" pitchFamily="18" charset="0"/>
                <a:cs typeface="Times New Roman" panose="02020603050405020304" pitchFamily="18" charset="0"/>
              </a:rPr>
              <a:t>Procesamiento </a:t>
            </a:r>
            <a:r>
              <a:rPr lang="es-PE" sz="1200" dirty="0" err="1">
                <a:effectLst/>
                <a:latin typeface="Segoe UI" panose="020B0502040204020203" pitchFamily="34" charset="0"/>
                <a:ea typeface="Times New Roman" panose="02020603050405020304" pitchFamily="18" charset="0"/>
                <a:cs typeface="Times New Roman" panose="02020603050405020304" pitchFamily="18" charset="0"/>
              </a:rPr>
              <a:t>streams</a:t>
            </a:r>
            <a:r>
              <a:rPr lang="es-PE" sz="1200" dirty="0">
                <a:effectLst/>
                <a:latin typeface="Segoe UI" panose="020B0502040204020203" pitchFamily="34" charset="0"/>
                <a:ea typeface="Times New Roman" panose="02020603050405020304" pitchFamily="18" charset="0"/>
                <a:cs typeface="Times New Roman" panose="02020603050405020304" pitchFamily="18" charset="0"/>
              </a:rPr>
              <a:t>: </a:t>
            </a:r>
            <a:r>
              <a:rPr lang="es-PE" sz="1200" dirty="0" err="1">
                <a:effectLst/>
                <a:latin typeface="Segoe UI" panose="020B0502040204020203" pitchFamily="34" charset="0"/>
                <a:ea typeface="Times New Roman" panose="02020603050405020304" pitchFamily="18" charset="0"/>
                <a:cs typeface="Times New Roman" panose="02020603050405020304" pitchFamily="18" charset="0"/>
              </a:rPr>
              <a:t>SAMZa</a:t>
            </a:r>
            <a:r>
              <a:rPr lang="es-PE" sz="1200" dirty="0">
                <a:effectLst/>
                <a:latin typeface="Segoe UI" panose="020B0502040204020203" pitchFamily="34" charset="0"/>
                <a:ea typeface="Times New Roman" panose="02020603050405020304" pitchFamily="18" charset="0"/>
                <a:cs typeface="Times New Roman" panose="02020603050405020304" pitchFamily="18" charset="0"/>
              </a:rPr>
              <a:t>, Storm, </a:t>
            </a:r>
            <a:r>
              <a:rPr lang="es-PE" sz="1200" dirty="0" err="1">
                <a:effectLst/>
                <a:latin typeface="Segoe UI" panose="020B0502040204020203" pitchFamily="34" charset="0"/>
                <a:ea typeface="Times New Roman" panose="02020603050405020304" pitchFamily="18" charset="0"/>
                <a:cs typeface="Times New Roman" panose="02020603050405020304" pitchFamily="18" charset="0"/>
              </a:rPr>
              <a:t>Flink</a:t>
            </a:r>
            <a:r>
              <a:rPr lang="es-PE" sz="1200" dirty="0">
                <a:effectLst/>
                <a:latin typeface="Segoe UI" panose="020B0502040204020203" pitchFamily="34" charset="0"/>
                <a:ea typeface="Times New Roman" panose="02020603050405020304" pitchFamily="18" charset="0"/>
                <a:cs typeface="Times New Roman" panose="02020603050405020304" pitchFamily="18" charset="0"/>
              </a:rPr>
              <a:t>, </a:t>
            </a:r>
            <a:r>
              <a:rPr lang="es-PE" sz="1200" dirty="0" err="1">
                <a:effectLst/>
                <a:latin typeface="Segoe UI" panose="020B0502040204020203" pitchFamily="34" charset="0"/>
                <a:ea typeface="Times New Roman" panose="02020603050405020304" pitchFamily="18" charset="0"/>
                <a:cs typeface="Times New Roman" panose="02020603050405020304" pitchFamily="18" charset="0"/>
              </a:rPr>
              <a:t>Wallarro</a:t>
            </a:r>
            <a:r>
              <a:rPr lang="es-PE" sz="1200" dirty="0">
                <a:effectLst/>
                <a:latin typeface="Segoe UI" panose="020B0502040204020203" pitchFamily="34" charset="0"/>
                <a:ea typeface="Times New Roman" panose="02020603050405020304" pitchFamily="18" charset="0"/>
                <a:cs typeface="Times New Roman" panose="02020603050405020304" pitchFamily="18" charset="0"/>
              </a:rPr>
              <a:t>.</a:t>
            </a:r>
            <a:endParaRPr lang="es-PE"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15000"/>
              </a:lnSpc>
              <a:spcAft>
                <a:spcPts val="800"/>
              </a:spcAft>
              <a:buSzPts val="1000"/>
              <a:buFont typeface="Courier New" panose="02070309020205020404" pitchFamily="49" charset="0"/>
              <a:buChar char="o"/>
              <a:tabLst>
                <a:tab pos="914400" algn="l"/>
              </a:tabLst>
            </a:pPr>
            <a:r>
              <a:rPr lang="es-PE" sz="1200" dirty="0">
                <a:effectLst/>
                <a:latin typeface="Segoe UI" panose="020B0502040204020203" pitchFamily="34" charset="0"/>
                <a:ea typeface="Times New Roman" panose="02020603050405020304" pitchFamily="18" charset="0"/>
                <a:cs typeface="Times New Roman" panose="02020603050405020304" pitchFamily="18" charset="0"/>
              </a:rPr>
              <a:t>Procesamiento offline: Hadoop.</a:t>
            </a:r>
            <a:endParaRPr lang="es-PE"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10105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5F68E5B8-A41E-4538-B8A1-2B9D42611609}"/>
              </a:ext>
            </a:extLst>
          </p:cNvPr>
          <p:cNvSpPr>
            <a:spLocks noGrp="1"/>
          </p:cNvSpPr>
          <p:nvPr>
            <p:ph type="title"/>
          </p:nvPr>
        </p:nvSpPr>
        <p:spPr>
          <a:xfrm>
            <a:off x="1371600" y="685800"/>
            <a:ext cx="9601200" cy="1485900"/>
          </a:xfrm>
        </p:spPr>
        <p:txBody>
          <a:bodyPr rtlCol="0">
            <a:normAutofit/>
          </a:bodyPr>
          <a:lstStyle/>
          <a:p>
            <a:r>
              <a:rPr lang="es-PE" dirty="0"/>
              <a:t>Ventajas de Apache Kafka</a:t>
            </a:r>
            <a:endParaRPr lang="es-ES" noProof="1"/>
          </a:p>
        </p:txBody>
      </p:sp>
      <p:sp>
        <p:nvSpPr>
          <p:cNvPr id="4" name="CuadroTexto 3">
            <a:extLst>
              <a:ext uri="{FF2B5EF4-FFF2-40B4-BE49-F238E27FC236}">
                <a16:creationId xmlns:a16="http://schemas.microsoft.com/office/drawing/2014/main" id="{78FD4491-4769-437F-8497-84157F79A6EC}"/>
              </a:ext>
            </a:extLst>
          </p:cNvPr>
          <p:cNvSpPr txBox="1"/>
          <p:nvPr/>
        </p:nvSpPr>
        <p:spPr>
          <a:xfrm>
            <a:off x="1371600" y="1723113"/>
            <a:ext cx="8730843" cy="3718903"/>
          </a:xfrm>
          <a:prstGeom prst="rect">
            <a:avLst/>
          </a:prstGeom>
          <a:noFill/>
        </p:spPr>
        <p:txBody>
          <a:bodyPr wrap="square">
            <a:spAutoFit/>
          </a:bodyPr>
          <a:lstStyle/>
          <a:p>
            <a:pPr marL="342900" lvl="0" indent="-342900" algn="just">
              <a:lnSpc>
                <a:spcPct val="115000"/>
              </a:lnSpc>
              <a:spcBef>
                <a:spcPts val="600"/>
              </a:spcBef>
              <a:spcAft>
                <a:spcPts val="600"/>
              </a:spcAft>
              <a:buSzPts val="1000"/>
              <a:buFont typeface="Symbol" panose="05050102010706020507" pitchFamily="18" charset="2"/>
              <a:buChar char=""/>
              <a:tabLst>
                <a:tab pos="457200" algn="l"/>
              </a:tabLst>
            </a:pPr>
            <a:r>
              <a:rPr lang="es-PE" sz="1800" dirty="0">
                <a:effectLst/>
                <a:latin typeface="Segoe UI" panose="020B0502040204020203" pitchFamily="34" charset="0"/>
                <a:ea typeface="Times New Roman" panose="02020603050405020304" pitchFamily="18" charset="0"/>
                <a:cs typeface="Times New Roman" panose="02020603050405020304" pitchFamily="18" charset="0"/>
              </a:rPr>
              <a:t>Dispone de un API de "Producer": Facilita que una aplicación publique una secuencia de mensajes en uno o más </a:t>
            </a:r>
            <a:r>
              <a:rPr lang="es-PE" sz="1800" dirty="0" err="1">
                <a:effectLst/>
                <a:latin typeface="Segoe UI" panose="020B0502040204020203" pitchFamily="34" charset="0"/>
                <a:ea typeface="Times New Roman" panose="02020603050405020304" pitchFamily="18" charset="0"/>
                <a:cs typeface="Times New Roman" panose="02020603050405020304" pitchFamily="18" charset="0"/>
              </a:rPr>
              <a:t>topics</a:t>
            </a:r>
            <a:r>
              <a:rPr lang="es-PE" sz="1800" dirty="0">
                <a:effectLst/>
                <a:latin typeface="Segoe UI" panose="020B0502040204020203" pitchFamily="34" charset="0"/>
                <a:ea typeface="Times New Roman" panose="02020603050405020304" pitchFamily="18" charset="0"/>
                <a:cs typeface="Times New Roman" panose="02020603050405020304" pitchFamily="18" charset="0"/>
              </a:rPr>
              <a:t> de diferentes formas.</a:t>
            </a:r>
            <a:endParaRPr lang="es-PE"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Bef>
                <a:spcPts val="600"/>
              </a:spcBef>
              <a:spcAft>
                <a:spcPts val="600"/>
              </a:spcAft>
              <a:buSzPts val="1000"/>
              <a:buFont typeface="Symbol" panose="05050102010706020507" pitchFamily="18" charset="2"/>
              <a:buChar char=""/>
              <a:tabLst>
                <a:tab pos="457200" algn="l"/>
              </a:tabLst>
            </a:pPr>
            <a:r>
              <a:rPr lang="es-PE" sz="1800" dirty="0">
                <a:effectLst/>
                <a:latin typeface="Segoe UI" panose="020B0502040204020203" pitchFamily="34" charset="0"/>
                <a:ea typeface="Times New Roman" panose="02020603050405020304" pitchFamily="18" charset="0"/>
                <a:cs typeface="Times New Roman" panose="02020603050405020304" pitchFamily="18" charset="0"/>
              </a:rPr>
              <a:t>Dispone de un API de "</a:t>
            </a:r>
            <a:r>
              <a:rPr lang="es-PE" sz="1800" dirty="0" err="1">
                <a:effectLst/>
                <a:latin typeface="Segoe UI" panose="020B0502040204020203" pitchFamily="34" charset="0"/>
                <a:ea typeface="Times New Roman" panose="02020603050405020304" pitchFamily="18" charset="0"/>
                <a:cs typeface="Times New Roman" panose="02020603050405020304" pitchFamily="18" charset="0"/>
              </a:rPr>
              <a:t>Consumer</a:t>
            </a:r>
            <a:r>
              <a:rPr lang="es-PE" sz="1800" dirty="0">
                <a:effectLst/>
                <a:latin typeface="Segoe UI" panose="020B0502040204020203" pitchFamily="34" charset="0"/>
                <a:ea typeface="Times New Roman" panose="02020603050405020304" pitchFamily="18" charset="0"/>
                <a:cs typeface="Times New Roman" panose="02020603050405020304" pitchFamily="18" charset="0"/>
              </a:rPr>
              <a:t>": Facilita que una aplicación pueda suscribirse a uno o más </a:t>
            </a:r>
            <a:r>
              <a:rPr lang="es-PE" sz="1800" dirty="0" err="1">
                <a:effectLst/>
                <a:latin typeface="Segoe UI" panose="020B0502040204020203" pitchFamily="34" charset="0"/>
                <a:ea typeface="Times New Roman" panose="02020603050405020304" pitchFamily="18" charset="0"/>
                <a:cs typeface="Times New Roman" panose="02020603050405020304" pitchFamily="18" charset="0"/>
              </a:rPr>
              <a:t>topics</a:t>
            </a:r>
            <a:r>
              <a:rPr lang="es-PE" sz="1800" dirty="0">
                <a:effectLst/>
                <a:latin typeface="Segoe UI" panose="020B0502040204020203" pitchFamily="34" charset="0"/>
                <a:ea typeface="Times New Roman" panose="02020603050405020304" pitchFamily="18" charset="0"/>
                <a:cs typeface="Times New Roman" panose="02020603050405020304" pitchFamily="18" charset="0"/>
              </a:rPr>
              <a:t> y así poder procesar la secuencia de mensajes.</a:t>
            </a:r>
            <a:endParaRPr lang="es-PE"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Bef>
                <a:spcPts val="600"/>
              </a:spcBef>
              <a:spcAft>
                <a:spcPts val="600"/>
              </a:spcAft>
              <a:buSzPts val="1000"/>
              <a:buFont typeface="Symbol" panose="05050102010706020507" pitchFamily="18" charset="2"/>
              <a:buChar char=""/>
              <a:tabLst>
                <a:tab pos="457200" algn="l"/>
              </a:tabLst>
            </a:pPr>
            <a:r>
              <a:rPr lang="es-PE" sz="1800" dirty="0">
                <a:effectLst/>
                <a:latin typeface="Segoe UI" panose="020B0502040204020203" pitchFamily="34" charset="0"/>
                <a:ea typeface="Times New Roman" panose="02020603050405020304" pitchFamily="18" charset="0"/>
                <a:cs typeface="Times New Roman" panose="02020603050405020304" pitchFamily="18" charset="0"/>
              </a:rPr>
              <a:t>Dispone de un API de "</a:t>
            </a:r>
            <a:r>
              <a:rPr lang="es-PE" sz="1800" dirty="0" err="1">
                <a:effectLst/>
                <a:latin typeface="Segoe UI" panose="020B0502040204020203" pitchFamily="34" charset="0"/>
                <a:ea typeface="Times New Roman" panose="02020603050405020304" pitchFamily="18" charset="0"/>
                <a:cs typeface="Times New Roman" panose="02020603050405020304" pitchFamily="18" charset="0"/>
              </a:rPr>
              <a:t>Streams</a:t>
            </a:r>
            <a:r>
              <a:rPr lang="es-PE" sz="1800" dirty="0">
                <a:effectLst/>
                <a:latin typeface="Segoe UI" panose="020B0502040204020203" pitchFamily="34" charset="0"/>
                <a:ea typeface="Times New Roman" panose="02020603050405020304" pitchFamily="18" charset="0"/>
                <a:cs typeface="Times New Roman" panose="02020603050405020304" pitchFamily="18" charset="0"/>
              </a:rPr>
              <a:t>": Facilita procesar un flujo consumiendo un flujo de entrada de uno o más </a:t>
            </a:r>
            <a:r>
              <a:rPr lang="es-PE" sz="1800" dirty="0" err="1">
                <a:effectLst/>
                <a:latin typeface="Segoe UI" panose="020B0502040204020203" pitchFamily="34" charset="0"/>
                <a:ea typeface="Times New Roman" panose="02020603050405020304" pitchFamily="18" charset="0"/>
                <a:cs typeface="Times New Roman" panose="02020603050405020304" pitchFamily="18" charset="0"/>
              </a:rPr>
              <a:t>topics</a:t>
            </a:r>
            <a:r>
              <a:rPr lang="es-PE" sz="1800" dirty="0">
                <a:effectLst/>
                <a:latin typeface="Segoe UI" panose="020B0502040204020203" pitchFamily="34" charset="0"/>
                <a:ea typeface="Times New Roman" panose="02020603050405020304" pitchFamily="18" charset="0"/>
                <a:cs typeface="Times New Roman" panose="02020603050405020304" pitchFamily="18" charset="0"/>
              </a:rPr>
              <a:t> y produciendo un flujo para uno o más </a:t>
            </a:r>
            <a:r>
              <a:rPr lang="es-PE" sz="1800" dirty="0" err="1">
                <a:effectLst/>
                <a:latin typeface="Segoe UI" panose="020B0502040204020203" pitchFamily="34" charset="0"/>
                <a:ea typeface="Times New Roman" panose="02020603050405020304" pitchFamily="18" charset="0"/>
                <a:cs typeface="Times New Roman" panose="02020603050405020304" pitchFamily="18" charset="0"/>
              </a:rPr>
              <a:t>topics</a:t>
            </a:r>
            <a:r>
              <a:rPr lang="es-PE" sz="1800" dirty="0">
                <a:effectLst/>
                <a:latin typeface="Segoe UI" panose="020B0502040204020203" pitchFamily="34" charset="0"/>
                <a:ea typeface="Times New Roman" panose="02020603050405020304" pitchFamily="18" charset="0"/>
                <a:cs typeface="Times New Roman" panose="02020603050405020304" pitchFamily="18" charset="0"/>
              </a:rPr>
              <a:t> de salida.</a:t>
            </a:r>
            <a:endParaRPr lang="es-PE"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Bef>
                <a:spcPts val="600"/>
              </a:spcBef>
              <a:spcAft>
                <a:spcPts val="600"/>
              </a:spcAft>
              <a:buSzPts val="1000"/>
              <a:buFont typeface="Symbol" panose="05050102010706020507" pitchFamily="18" charset="2"/>
              <a:buChar char=""/>
              <a:tabLst>
                <a:tab pos="457200" algn="l"/>
              </a:tabLst>
            </a:pPr>
            <a:r>
              <a:rPr lang="es-PE" sz="1800" dirty="0">
                <a:effectLst/>
                <a:latin typeface="Segoe UI" panose="020B0502040204020203" pitchFamily="34" charset="0"/>
                <a:ea typeface="Times New Roman" panose="02020603050405020304" pitchFamily="18" charset="0"/>
                <a:cs typeface="Times New Roman" panose="02020603050405020304" pitchFamily="18" charset="0"/>
              </a:rPr>
              <a:t>Dispone de un API de "</a:t>
            </a:r>
            <a:r>
              <a:rPr lang="es-PE" sz="1800" dirty="0" err="1">
                <a:effectLst/>
                <a:latin typeface="Segoe UI" panose="020B0502040204020203" pitchFamily="34" charset="0"/>
                <a:ea typeface="Times New Roman" panose="02020603050405020304" pitchFamily="18" charset="0"/>
                <a:cs typeface="Times New Roman" panose="02020603050405020304" pitchFamily="18" charset="0"/>
              </a:rPr>
              <a:t>Connector</a:t>
            </a:r>
            <a:r>
              <a:rPr lang="es-PE" sz="1800" dirty="0">
                <a:effectLst/>
                <a:latin typeface="Segoe UI" panose="020B0502040204020203" pitchFamily="34" charset="0"/>
                <a:ea typeface="Times New Roman" panose="02020603050405020304" pitchFamily="18" charset="0"/>
                <a:cs typeface="Times New Roman" panose="02020603050405020304" pitchFamily="18" charset="0"/>
              </a:rPr>
              <a:t>": Facilita implementar/ejecutar productores o consumidores reutilizables con el objetivo de conectar </a:t>
            </a:r>
            <a:r>
              <a:rPr lang="es-PE" sz="1800" dirty="0" err="1">
                <a:effectLst/>
                <a:latin typeface="Segoe UI" panose="020B0502040204020203" pitchFamily="34" charset="0"/>
                <a:ea typeface="Times New Roman" panose="02020603050405020304" pitchFamily="18" charset="0"/>
                <a:cs typeface="Times New Roman" panose="02020603050405020304" pitchFamily="18" charset="0"/>
              </a:rPr>
              <a:t>topics</a:t>
            </a:r>
            <a:r>
              <a:rPr lang="es-PE" sz="1800" dirty="0">
                <a:effectLst/>
                <a:latin typeface="Segoe UI" panose="020B0502040204020203" pitchFamily="34" charset="0"/>
                <a:ea typeface="Times New Roman" panose="02020603050405020304" pitchFamily="18" charset="0"/>
                <a:cs typeface="Times New Roman" panose="02020603050405020304" pitchFamily="18" charset="0"/>
              </a:rPr>
              <a:t> con aplicaciones o sistemas de datos existentes.</a:t>
            </a:r>
            <a:endParaRPr lang="es-PE"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64838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5F68E5B8-A41E-4538-B8A1-2B9D42611609}"/>
              </a:ext>
            </a:extLst>
          </p:cNvPr>
          <p:cNvSpPr>
            <a:spLocks noGrp="1"/>
          </p:cNvSpPr>
          <p:nvPr>
            <p:ph type="title"/>
          </p:nvPr>
        </p:nvSpPr>
        <p:spPr>
          <a:xfrm>
            <a:off x="1371600" y="685800"/>
            <a:ext cx="9601200" cy="1485900"/>
          </a:xfrm>
        </p:spPr>
        <p:txBody>
          <a:bodyPr rtlCol="0">
            <a:normAutofit/>
          </a:bodyPr>
          <a:lstStyle/>
          <a:p>
            <a:r>
              <a:rPr lang="es-PE" dirty="0"/>
              <a:t>Casos de uso o aplicaciones de Apache Kafka</a:t>
            </a:r>
            <a:endParaRPr lang="es-ES" noProof="1"/>
          </a:p>
        </p:txBody>
      </p:sp>
      <p:sp>
        <p:nvSpPr>
          <p:cNvPr id="4" name="CuadroTexto 3">
            <a:extLst>
              <a:ext uri="{FF2B5EF4-FFF2-40B4-BE49-F238E27FC236}">
                <a16:creationId xmlns:a16="http://schemas.microsoft.com/office/drawing/2014/main" id="{284F1683-480D-40C8-95F4-BB2EB5FBC16A}"/>
              </a:ext>
            </a:extLst>
          </p:cNvPr>
          <p:cNvSpPr txBox="1"/>
          <p:nvPr/>
        </p:nvSpPr>
        <p:spPr>
          <a:xfrm>
            <a:off x="1371600" y="1989494"/>
            <a:ext cx="9932565" cy="4729949"/>
          </a:xfrm>
          <a:prstGeom prst="rect">
            <a:avLst/>
          </a:prstGeom>
          <a:noFill/>
        </p:spPr>
        <p:txBody>
          <a:bodyPr wrap="square">
            <a:spAutoFit/>
          </a:bodyPr>
          <a:lstStyle/>
          <a:p>
            <a:pPr algn="just">
              <a:lnSpc>
                <a:spcPct val="115000"/>
              </a:lnSpc>
            </a:pPr>
            <a:r>
              <a:rPr lang="es-PE" sz="1800" dirty="0">
                <a:effectLst/>
                <a:latin typeface="Segoe UI" panose="020B0502040204020203" pitchFamily="34" charset="0"/>
                <a:ea typeface="Times New Roman" panose="02020603050405020304" pitchFamily="18" charset="0"/>
              </a:rPr>
              <a:t>Puede ayudar a mejorar la forma de trabajo:</a:t>
            </a:r>
            <a:endParaRPr lang="es-PE" sz="1800" dirty="0">
              <a:effectLst/>
              <a:latin typeface="Times New Roman" panose="02020603050405020304" pitchFamily="18" charset="0"/>
              <a:ea typeface="Times New Roman" panose="02020603050405020304" pitchFamily="18" charset="0"/>
            </a:endParaRPr>
          </a:p>
          <a:p>
            <a:pPr marL="342900" lvl="0" indent="-342900" algn="just">
              <a:lnSpc>
                <a:spcPct val="115000"/>
              </a:lnSpc>
              <a:spcBef>
                <a:spcPts val="600"/>
              </a:spcBef>
              <a:spcAft>
                <a:spcPts val="600"/>
              </a:spcAft>
              <a:buSzPts val="1000"/>
              <a:buFont typeface="Symbol" panose="05050102010706020507" pitchFamily="18" charset="2"/>
              <a:buChar char=""/>
              <a:tabLst>
                <a:tab pos="457200" algn="l"/>
              </a:tabLst>
            </a:pPr>
            <a:r>
              <a:rPr lang="es-PE" sz="1800" dirty="0">
                <a:effectLst/>
                <a:latin typeface="Segoe UI" panose="020B0502040204020203" pitchFamily="34" charset="0"/>
                <a:ea typeface="Calibri" panose="020F0502020204030204" pitchFamily="34" charset="0"/>
                <a:cs typeface="Times New Roman" panose="02020603050405020304" pitchFamily="18" charset="0"/>
              </a:rPr>
              <a:t>Uso en arquitecturas de </a:t>
            </a:r>
            <a:r>
              <a:rPr lang="es-PE" sz="1800" dirty="0" err="1">
                <a:effectLst/>
                <a:latin typeface="Segoe UI" panose="020B0502040204020203" pitchFamily="34" charset="0"/>
                <a:ea typeface="Calibri" panose="020F0502020204030204" pitchFamily="34" charset="0"/>
                <a:cs typeface="Times New Roman" panose="02020603050405020304" pitchFamily="18" charset="0"/>
              </a:rPr>
              <a:t>streaming</a:t>
            </a:r>
            <a:r>
              <a:rPr lang="es-PE" sz="1800" dirty="0">
                <a:effectLst/>
                <a:latin typeface="Segoe UI" panose="020B0502040204020203" pitchFamily="34" charset="0"/>
                <a:ea typeface="Calibri" panose="020F0502020204030204" pitchFamily="34" charset="0"/>
                <a:cs typeface="Times New Roman" panose="02020603050405020304" pitchFamily="18" charset="0"/>
              </a:rPr>
              <a:t> de datos en tiempo real.</a:t>
            </a:r>
            <a:endParaRPr lang="es-PE"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Bef>
                <a:spcPts val="600"/>
              </a:spcBef>
              <a:spcAft>
                <a:spcPts val="600"/>
              </a:spcAft>
              <a:buSzPts val="1000"/>
              <a:buFont typeface="Symbol" panose="05050102010706020507" pitchFamily="18" charset="2"/>
              <a:buChar char=""/>
              <a:tabLst>
                <a:tab pos="457200" algn="l"/>
              </a:tabLst>
            </a:pPr>
            <a:r>
              <a:rPr lang="es-PE" sz="1800" dirty="0">
                <a:effectLst/>
                <a:latin typeface="Segoe UI" panose="020B0502040204020203" pitchFamily="34" charset="0"/>
                <a:ea typeface="Calibri" panose="020F0502020204030204" pitchFamily="34" charset="0"/>
                <a:cs typeface="Times New Roman" panose="02020603050405020304" pitchFamily="18" charset="0"/>
              </a:rPr>
              <a:t>Envió/intercambio/transformación de datos entre aplicaciones.</a:t>
            </a:r>
            <a:endParaRPr lang="es-PE"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Bef>
                <a:spcPts val="600"/>
              </a:spcBef>
              <a:spcAft>
                <a:spcPts val="600"/>
              </a:spcAft>
              <a:buSzPts val="1000"/>
              <a:buFont typeface="Symbol" panose="05050102010706020507" pitchFamily="18" charset="2"/>
              <a:buChar char=""/>
              <a:tabLst>
                <a:tab pos="457200" algn="l"/>
              </a:tabLst>
            </a:pPr>
            <a:r>
              <a:rPr lang="es-PE" sz="1800" dirty="0">
                <a:effectLst/>
                <a:latin typeface="Segoe UI" panose="020B0502040204020203" pitchFamily="34" charset="0"/>
                <a:ea typeface="Calibri" panose="020F0502020204030204" pitchFamily="34" charset="0"/>
                <a:cs typeface="Times New Roman" panose="02020603050405020304" pitchFamily="18" charset="0"/>
              </a:rPr>
              <a:t>Manejar flujos de datos en tiempo real (por ejemplo: procesamiento de </a:t>
            </a:r>
            <a:r>
              <a:rPr lang="es-PE" sz="1800" dirty="0" err="1">
                <a:effectLst/>
                <a:latin typeface="Segoe UI" panose="020B0502040204020203" pitchFamily="34" charset="0"/>
                <a:ea typeface="Calibri" panose="020F0502020204030204" pitchFamily="34" charset="0"/>
                <a:cs typeface="Times New Roman" panose="02020603050405020304" pitchFamily="18" charset="0"/>
              </a:rPr>
              <a:t>streams</a:t>
            </a:r>
            <a:r>
              <a:rPr lang="es-PE" sz="1800" dirty="0">
                <a:effectLst/>
                <a:latin typeface="Segoe UI" panose="020B0502040204020203" pitchFamily="34" charset="0"/>
                <a:ea typeface="Calibri" panose="020F0502020204030204" pitchFamily="34" charset="0"/>
                <a:cs typeface="Times New Roman" panose="02020603050405020304" pitchFamily="18" charset="0"/>
              </a:rPr>
              <a:t>, agregación de registros, ingesta de datos en </a:t>
            </a:r>
            <a:r>
              <a:rPr lang="es-PE" sz="1800" dirty="0" err="1">
                <a:effectLst/>
                <a:latin typeface="Segoe UI" panose="020B0502040204020203" pitchFamily="34" charset="0"/>
                <a:ea typeface="Calibri" panose="020F0502020204030204" pitchFamily="34" charset="0"/>
                <a:cs typeface="Times New Roman" panose="02020603050405020304" pitchFamily="18" charset="0"/>
              </a:rPr>
              <a:t>Spark</a:t>
            </a:r>
            <a:r>
              <a:rPr lang="es-PE" sz="1800" dirty="0">
                <a:effectLst/>
                <a:latin typeface="Segoe UI" panose="020B0502040204020203" pitchFamily="34" charset="0"/>
                <a:ea typeface="Calibri" panose="020F0502020204030204" pitchFamily="34" charset="0"/>
                <a:cs typeface="Times New Roman" panose="02020603050405020304" pitchFamily="18" charset="0"/>
              </a:rPr>
              <a:t>, etc.)</a:t>
            </a:r>
            <a:endParaRPr lang="es-PE"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Bef>
                <a:spcPts val="600"/>
              </a:spcBef>
              <a:spcAft>
                <a:spcPts val="600"/>
              </a:spcAft>
              <a:buSzPts val="1000"/>
              <a:buFont typeface="Symbol" panose="05050102010706020507" pitchFamily="18" charset="2"/>
              <a:buChar char=""/>
              <a:tabLst>
                <a:tab pos="457200" algn="l"/>
              </a:tabLst>
            </a:pPr>
            <a:r>
              <a:rPr lang="es-PE" sz="1800" dirty="0">
                <a:effectLst/>
                <a:latin typeface="Segoe UI" panose="020B0502040204020203" pitchFamily="34" charset="0"/>
                <a:ea typeface="Calibri" panose="020F0502020204030204" pitchFamily="34" charset="0"/>
                <a:cs typeface="Times New Roman" panose="02020603050405020304" pitchFamily="18" charset="0"/>
              </a:rPr>
              <a:t>Recopilar grandes datos (por ejemplo: logs, </a:t>
            </a:r>
            <a:r>
              <a:rPr lang="es-PE" sz="1800" dirty="0" err="1">
                <a:effectLst/>
                <a:latin typeface="Segoe UI" panose="020B0502040204020203" pitchFamily="34" charset="0"/>
                <a:ea typeface="Calibri" panose="020F0502020204030204" pitchFamily="34" charset="0"/>
                <a:cs typeface="Times New Roman" panose="02020603050405020304" pitchFamily="18" charset="0"/>
              </a:rPr>
              <a:t>changelogs</a:t>
            </a:r>
            <a:r>
              <a:rPr lang="es-PE" sz="1800" dirty="0">
                <a:effectLst/>
                <a:latin typeface="Segoe UI" panose="020B0502040204020203" pitchFamily="34" charset="0"/>
                <a:ea typeface="Calibri" panose="020F0502020204030204" pitchFamily="34" charset="0"/>
                <a:cs typeface="Times New Roman" panose="02020603050405020304" pitchFamily="18" charset="0"/>
              </a:rPr>
              <a:t>, tracking actividad de una web, monitoreo de métricas, seguimiento de </a:t>
            </a:r>
            <a:r>
              <a:rPr lang="es-PE" sz="1800" dirty="0" err="1">
                <a:effectLst/>
                <a:latin typeface="Segoe UI" panose="020B0502040204020203" pitchFamily="34" charset="0"/>
                <a:ea typeface="Calibri" panose="020F0502020204030204" pitchFamily="34" charset="0"/>
                <a:cs typeface="Times New Roman" panose="02020603050405020304" pitchFamily="18" charset="0"/>
              </a:rPr>
              <a:t>clicks</a:t>
            </a:r>
            <a:r>
              <a:rPr lang="es-PE" sz="1800" dirty="0">
                <a:effectLst/>
                <a:latin typeface="Segoe UI" panose="020B0502040204020203" pitchFamily="34" charset="0"/>
                <a:ea typeface="Calibri" panose="020F0502020204030204" pitchFamily="34" charset="0"/>
                <a:cs typeface="Times New Roman" panose="02020603050405020304" pitchFamily="18" charset="0"/>
              </a:rPr>
              <a:t>, </a:t>
            </a:r>
            <a:r>
              <a:rPr lang="es-PE" sz="1800" dirty="0" err="1">
                <a:effectLst/>
                <a:latin typeface="Segoe UI" panose="020B0502040204020203" pitchFamily="34" charset="0"/>
                <a:ea typeface="Calibri" panose="020F0502020204030204" pitchFamily="34" charset="0"/>
                <a:cs typeface="Times New Roman" panose="02020603050405020304" pitchFamily="18" charset="0"/>
              </a:rPr>
              <a:t>etc</a:t>
            </a:r>
            <a:r>
              <a:rPr lang="es-PE" sz="1800" dirty="0">
                <a:effectLst/>
                <a:latin typeface="Segoe UI" panose="020B0502040204020203" pitchFamily="34" charset="0"/>
                <a:ea typeface="Calibri" panose="020F0502020204030204" pitchFamily="34" charset="0"/>
                <a:cs typeface="Times New Roman" panose="02020603050405020304" pitchFamily="18" charset="0"/>
              </a:rPr>
              <a:t>), lo que facilita el aprendizaje y mejora</a:t>
            </a:r>
            <a:endParaRPr lang="es-PE"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Bef>
                <a:spcPts val="600"/>
              </a:spcBef>
              <a:spcAft>
                <a:spcPts val="600"/>
              </a:spcAft>
              <a:buSzPts val="1000"/>
              <a:buFont typeface="Symbol" panose="05050102010706020507" pitchFamily="18" charset="2"/>
              <a:buChar char=""/>
              <a:tabLst>
                <a:tab pos="457200" algn="l"/>
              </a:tabLst>
            </a:pPr>
            <a:r>
              <a:rPr lang="es-PE" sz="1800" dirty="0">
                <a:effectLst/>
                <a:latin typeface="Segoe UI" panose="020B0502040204020203" pitchFamily="34" charset="0"/>
                <a:ea typeface="Calibri" panose="020F0502020204030204" pitchFamily="34" charset="0"/>
                <a:cs typeface="Times New Roman" panose="02020603050405020304" pitchFamily="18" charset="0"/>
              </a:rPr>
              <a:t>Procesamiento de eventos complejos (</a:t>
            </a:r>
            <a:r>
              <a:rPr lang="es-PE" sz="1800" dirty="0" err="1">
                <a:effectLst/>
                <a:latin typeface="Segoe UI" panose="020B0502040204020203" pitchFamily="34" charset="0"/>
                <a:ea typeface="Calibri" panose="020F0502020204030204" pitchFamily="34" charset="0"/>
                <a:cs typeface="Times New Roman" panose="02020603050405020304" pitchFamily="18" charset="0"/>
              </a:rPr>
              <a:t>CEP</a:t>
            </a:r>
            <a:r>
              <a:rPr lang="es-PE" sz="1800" dirty="0">
                <a:effectLst/>
                <a:latin typeface="Segoe UI" panose="020B0502040204020203" pitchFamily="34" charset="0"/>
                <a:ea typeface="Calibri" panose="020F0502020204030204" pitchFamily="34" charset="0"/>
                <a:cs typeface="Times New Roman" panose="02020603050405020304" pitchFamily="18" charset="0"/>
              </a:rPr>
              <a:t>)</a:t>
            </a:r>
            <a:endParaRPr lang="es-PE"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Bef>
                <a:spcPts val="600"/>
              </a:spcBef>
              <a:spcAft>
                <a:spcPts val="600"/>
              </a:spcAft>
              <a:buSzPts val="1000"/>
              <a:buFont typeface="Symbol" panose="05050102010706020507" pitchFamily="18" charset="2"/>
              <a:buChar char=""/>
              <a:tabLst>
                <a:tab pos="457200" algn="l"/>
              </a:tabLst>
            </a:pPr>
            <a:r>
              <a:rPr lang="es-PE" sz="1800" dirty="0">
                <a:effectLst/>
                <a:latin typeface="Segoe UI" panose="020B0502040204020203" pitchFamily="34" charset="0"/>
                <a:ea typeface="Calibri" panose="020F0502020204030204" pitchFamily="34" charset="0"/>
                <a:cs typeface="Times New Roman" panose="02020603050405020304" pitchFamily="18" charset="0"/>
              </a:rPr>
              <a:t>Funcionamiento como una "cache" persistente</a:t>
            </a:r>
            <a:endParaRPr lang="es-PE"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Bef>
                <a:spcPts val="600"/>
              </a:spcBef>
              <a:spcAft>
                <a:spcPts val="600"/>
              </a:spcAft>
              <a:buSzPts val="1000"/>
              <a:buFont typeface="Symbol" panose="05050102010706020507" pitchFamily="18" charset="2"/>
              <a:buChar char=""/>
              <a:tabLst>
                <a:tab pos="457200" algn="l"/>
              </a:tabLst>
            </a:pPr>
            <a:r>
              <a:rPr lang="es-PE" sz="1800" dirty="0">
                <a:effectLst/>
                <a:latin typeface="Segoe UI" panose="020B0502040204020203" pitchFamily="34" charset="0"/>
                <a:ea typeface="Calibri" panose="020F0502020204030204" pitchFamily="34" charset="0"/>
                <a:cs typeface="Times New Roman" panose="02020603050405020304" pitchFamily="18" charset="0"/>
              </a:rPr>
              <a:t>Proporciona durabilidad en microservicios </a:t>
            </a:r>
            <a:r>
              <a:rPr lang="es-PE" sz="1800" dirty="0" err="1">
                <a:effectLst/>
                <a:latin typeface="Segoe UI" panose="020B0502040204020203" pitchFamily="34" charset="0"/>
                <a:ea typeface="Calibri" panose="020F0502020204030204" pitchFamily="34" charset="0"/>
                <a:cs typeface="Times New Roman" panose="02020603050405020304" pitchFamily="18" charset="0"/>
              </a:rPr>
              <a:t>in-memory</a:t>
            </a:r>
            <a:endParaRPr lang="es-PE"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Bef>
                <a:spcPts val="600"/>
              </a:spcBef>
              <a:spcAft>
                <a:spcPts val="600"/>
              </a:spcAft>
              <a:buSzPts val="1000"/>
              <a:buFont typeface="Symbol" panose="05050102010706020507" pitchFamily="18" charset="2"/>
              <a:buChar char=""/>
              <a:tabLst>
                <a:tab pos="457200" algn="l"/>
              </a:tabLst>
            </a:pPr>
            <a:r>
              <a:rPr lang="es-PE" sz="1800" dirty="0">
                <a:effectLst/>
                <a:latin typeface="Segoe UI" panose="020B0502040204020203" pitchFamily="34" charset="0"/>
                <a:ea typeface="Calibri" panose="020F0502020204030204" pitchFamily="34" charset="0"/>
                <a:cs typeface="Times New Roman" panose="02020603050405020304" pitchFamily="18" charset="0"/>
              </a:rPr>
              <a:t>Proporciona eventos a sistemas </a:t>
            </a:r>
            <a:r>
              <a:rPr lang="es-PE" sz="1800" dirty="0" err="1">
                <a:effectLst/>
                <a:latin typeface="Segoe UI" panose="020B0502040204020203" pitchFamily="34" charset="0"/>
                <a:ea typeface="Calibri" panose="020F0502020204030204" pitchFamily="34" charset="0"/>
                <a:cs typeface="Times New Roman" panose="02020603050405020304" pitchFamily="18" charset="0"/>
              </a:rPr>
              <a:t>IoT</a:t>
            </a:r>
            <a:endParaRPr lang="es-PE"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46556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1485900"/>
          </a:xfrm>
        </p:spPr>
        <p:txBody>
          <a:bodyPr rtlCol="0">
            <a:normAutofit/>
          </a:bodyPr>
          <a:lstStyle/>
          <a:p>
            <a:r>
              <a:rPr lang="es-PE" dirty="0"/>
              <a:t>Apache Kafka</a:t>
            </a:r>
            <a:endParaRPr lang="es-ES" noProof="1"/>
          </a:p>
        </p:txBody>
      </p:sp>
      <p:sp>
        <p:nvSpPr>
          <p:cNvPr id="7" name="CuadroTexto 6">
            <a:extLst>
              <a:ext uri="{FF2B5EF4-FFF2-40B4-BE49-F238E27FC236}">
                <a16:creationId xmlns:a16="http://schemas.microsoft.com/office/drawing/2014/main" id="{3D3E8576-4EC3-45C7-98CF-D6600B26F9B1}"/>
              </a:ext>
            </a:extLst>
          </p:cNvPr>
          <p:cNvSpPr txBox="1"/>
          <p:nvPr/>
        </p:nvSpPr>
        <p:spPr>
          <a:xfrm>
            <a:off x="1371600" y="1626147"/>
            <a:ext cx="10684778" cy="4296882"/>
          </a:xfrm>
          <a:prstGeom prst="rect">
            <a:avLst/>
          </a:prstGeom>
          <a:noFill/>
        </p:spPr>
        <p:txBody>
          <a:bodyPr wrap="square">
            <a:spAutoFit/>
          </a:bodyPr>
          <a:lstStyle/>
          <a:p>
            <a:pPr algn="just">
              <a:lnSpc>
                <a:spcPct val="115000"/>
              </a:lnSpc>
              <a:spcAft>
                <a:spcPts val="1875"/>
              </a:spcAft>
            </a:pPr>
            <a:r>
              <a:rPr lang="es-PE" sz="180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Con la llegada de las arquitecturas basadas en microservicios, uno de los aspectos más relevantes es la comunicación entre ellos, o la necesidad de tener que integrarse con otros sistemas enviando o recibiendo información.</a:t>
            </a:r>
            <a:endParaRPr lang="es-PE"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875"/>
              </a:spcAft>
            </a:pPr>
            <a:r>
              <a:rPr lang="es-PE" sz="2000" b="1"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En estos casos, estas comunicaciones deberán ser rápidas, seguras y fiables con una alta disponibilidad.</a:t>
            </a:r>
            <a:endParaRPr lang="es-PE"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800"/>
              </a:spcAft>
            </a:pPr>
            <a:r>
              <a:rPr lang="es-PE" dirty="0">
                <a:solidFill>
                  <a:srgbClr val="000000"/>
                </a:solidFill>
                <a:latin typeface="Segoe UI" panose="020B0502040204020203" pitchFamily="34" charset="0"/>
                <a:cs typeface="Times New Roman" panose="02020603050405020304" pitchFamily="18" charset="0"/>
              </a:rPr>
              <a:t>Una de las soluciones para solventar este tipo de casos ha supuesto el uso de tecnologías basadas en colas de mensajes, las cuales permiten la comunicación asíncrona.</a:t>
            </a:r>
          </a:p>
          <a:p>
            <a:pPr algn="just">
              <a:lnSpc>
                <a:spcPct val="115000"/>
              </a:lnSpc>
              <a:spcAft>
                <a:spcPts val="800"/>
              </a:spcAft>
            </a:pPr>
            <a:endParaRPr lang="es-PE"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800"/>
              </a:spcAft>
            </a:pPr>
            <a:r>
              <a:rPr lang="es-PE" dirty="0">
                <a:solidFill>
                  <a:srgbClr val="000000"/>
                </a:solidFill>
                <a:latin typeface="Segoe UI" panose="020B0502040204020203" pitchFamily="34" charset="0"/>
                <a:cs typeface="Times New Roman" panose="02020603050405020304" pitchFamily="18" charset="0"/>
              </a:rPr>
              <a:t>Se ha hecho muy popular el uso de </a:t>
            </a:r>
            <a:r>
              <a:rPr lang="es-PE" dirty="0" err="1">
                <a:solidFill>
                  <a:srgbClr val="000000"/>
                </a:solidFill>
                <a:latin typeface="Segoe UI" panose="020B0502040204020203" pitchFamily="34" charset="0"/>
                <a:cs typeface="Times New Roman" panose="02020603050405020304" pitchFamily="18" charset="0"/>
              </a:rPr>
              <a:t>ActiveMQ</a:t>
            </a:r>
            <a:r>
              <a:rPr lang="es-PE" dirty="0">
                <a:solidFill>
                  <a:srgbClr val="000000"/>
                </a:solidFill>
                <a:latin typeface="Segoe UI" panose="020B0502040204020203" pitchFamily="34" charset="0"/>
                <a:cs typeface="Times New Roman" panose="02020603050405020304" pitchFamily="18" charset="0"/>
              </a:rPr>
              <a:t> y </a:t>
            </a:r>
            <a:r>
              <a:rPr lang="es-PE" dirty="0" err="1">
                <a:solidFill>
                  <a:srgbClr val="000000"/>
                </a:solidFill>
                <a:latin typeface="Segoe UI" panose="020B0502040204020203" pitchFamily="34" charset="0"/>
                <a:cs typeface="Times New Roman" panose="02020603050405020304" pitchFamily="18" charset="0"/>
              </a:rPr>
              <a:t>RabbitMQ</a:t>
            </a:r>
            <a:r>
              <a:rPr lang="es-PE" dirty="0">
                <a:solidFill>
                  <a:srgbClr val="000000"/>
                </a:solidFill>
                <a:latin typeface="Segoe UI" panose="020B0502040204020203" pitchFamily="34" charset="0"/>
                <a:cs typeface="Times New Roman" panose="02020603050405020304" pitchFamily="18" charset="0"/>
              </a:rPr>
              <a:t>. Sin embargo, a la hora de enfrentarnos a sistemas que requieren la transmisión de datos a tiempo real encontramos Apache Kafka como una de nuestras mejores soluciones.</a:t>
            </a:r>
          </a:p>
        </p:txBody>
      </p:sp>
    </p:spTree>
    <p:extLst>
      <p:ext uri="{BB962C8B-B14F-4D97-AF65-F5344CB8AC3E}">
        <p14:creationId xmlns:p14="http://schemas.microsoft.com/office/powerpoint/2010/main" val="8244171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5F68E5B8-A41E-4538-B8A1-2B9D42611609}"/>
              </a:ext>
            </a:extLst>
          </p:cNvPr>
          <p:cNvSpPr>
            <a:spLocks noGrp="1"/>
          </p:cNvSpPr>
          <p:nvPr>
            <p:ph type="title"/>
          </p:nvPr>
        </p:nvSpPr>
        <p:spPr>
          <a:xfrm>
            <a:off x="1371600" y="685800"/>
            <a:ext cx="9601200" cy="1485900"/>
          </a:xfrm>
        </p:spPr>
        <p:txBody>
          <a:bodyPr rtlCol="0">
            <a:normAutofit/>
          </a:bodyPr>
          <a:lstStyle/>
          <a:p>
            <a:r>
              <a:rPr lang="es-PE" dirty="0" err="1"/>
              <a:t>Zookeeper</a:t>
            </a:r>
            <a:br>
              <a:rPr lang="es-PE" sz="18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es-ES" noProof="1"/>
          </a:p>
        </p:txBody>
      </p:sp>
      <p:sp>
        <p:nvSpPr>
          <p:cNvPr id="4" name="CuadroTexto 3">
            <a:extLst>
              <a:ext uri="{FF2B5EF4-FFF2-40B4-BE49-F238E27FC236}">
                <a16:creationId xmlns:a16="http://schemas.microsoft.com/office/drawing/2014/main" id="{DD64039E-76BC-4317-8100-50E15989DE9E}"/>
              </a:ext>
            </a:extLst>
          </p:cNvPr>
          <p:cNvSpPr txBox="1"/>
          <p:nvPr/>
        </p:nvSpPr>
        <p:spPr>
          <a:xfrm>
            <a:off x="1371599" y="1588894"/>
            <a:ext cx="9525699" cy="3350661"/>
          </a:xfrm>
          <a:prstGeom prst="rect">
            <a:avLst/>
          </a:prstGeom>
          <a:noFill/>
        </p:spPr>
        <p:txBody>
          <a:bodyPr wrap="square">
            <a:spAutoFit/>
          </a:bodyPr>
          <a:lstStyle/>
          <a:p>
            <a:pPr algn="just">
              <a:lnSpc>
                <a:spcPct val="115000"/>
              </a:lnSpc>
              <a:spcAft>
                <a:spcPts val="1875"/>
              </a:spcAft>
            </a:pPr>
            <a:r>
              <a:rPr lang="es-PE" sz="1800" dirty="0">
                <a:solidFill>
                  <a:srgbClr val="000000"/>
                </a:solidFill>
                <a:effectLst/>
                <a:latin typeface="Segoe UI" panose="020B0502040204020203" pitchFamily="34" charset="0"/>
                <a:ea typeface="Times New Roman" panose="02020603050405020304" pitchFamily="18" charset="0"/>
              </a:rPr>
              <a:t>Se trata de un </a:t>
            </a:r>
            <a:r>
              <a:rPr lang="es-PE" sz="1800" b="0" dirty="0">
                <a:solidFill>
                  <a:srgbClr val="000000"/>
                </a:solidFill>
                <a:effectLst/>
                <a:latin typeface="Segoe UI" panose="020B0502040204020203" pitchFamily="34" charset="0"/>
                <a:ea typeface="Times New Roman" panose="02020603050405020304" pitchFamily="18" charset="0"/>
              </a:rPr>
              <a:t>servicio centralizado imprescindible para el funcionamiento de Kafka</a:t>
            </a:r>
            <a:r>
              <a:rPr lang="es-PE" sz="1800" dirty="0">
                <a:solidFill>
                  <a:srgbClr val="000000"/>
                </a:solidFill>
                <a:effectLst/>
                <a:latin typeface="Segoe UI" panose="020B0502040204020203" pitchFamily="34" charset="0"/>
                <a:ea typeface="Times New Roman" panose="02020603050405020304" pitchFamily="18" charset="0"/>
              </a:rPr>
              <a:t>, al cual </a:t>
            </a:r>
            <a:r>
              <a:rPr lang="es-PE" sz="1800" b="0" dirty="0">
                <a:solidFill>
                  <a:srgbClr val="000000"/>
                </a:solidFill>
                <a:effectLst/>
                <a:latin typeface="Segoe UI" panose="020B0502040204020203" pitchFamily="34" charset="0"/>
                <a:ea typeface="Times New Roman" panose="02020603050405020304" pitchFamily="18" charset="0"/>
              </a:rPr>
              <a:t>envía notificaciones en caso de cambios</a:t>
            </a:r>
            <a:r>
              <a:rPr lang="es-PE" sz="1800" dirty="0">
                <a:solidFill>
                  <a:srgbClr val="000000"/>
                </a:solidFill>
                <a:effectLst/>
                <a:latin typeface="Segoe UI" panose="020B0502040204020203" pitchFamily="34" charset="0"/>
                <a:ea typeface="Times New Roman" panose="02020603050405020304" pitchFamily="18" charset="0"/>
              </a:rPr>
              <a:t> como: creación de un nuevo </a:t>
            </a:r>
            <a:r>
              <a:rPr lang="es-PE" sz="1800" dirty="0" err="1">
                <a:solidFill>
                  <a:srgbClr val="000000"/>
                </a:solidFill>
                <a:effectLst/>
                <a:latin typeface="Segoe UI" panose="020B0502040204020203" pitchFamily="34" charset="0"/>
                <a:ea typeface="Times New Roman" panose="02020603050405020304" pitchFamily="18" charset="0"/>
              </a:rPr>
              <a:t>topic</a:t>
            </a:r>
            <a:r>
              <a:rPr lang="es-PE" sz="1800" dirty="0">
                <a:solidFill>
                  <a:srgbClr val="000000"/>
                </a:solidFill>
                <a:effectLst/>
                <a:latin typeface="Segoe UI" panose="020B0502040204020203" pitchFamily="34" charset="0"/>
                <a:ea typeface="Times New Roman" panose="02020603050405020304" pitchFamily="18" charset="0"/>
              </a:rPr>
              <a:t>, caída de un </a:t>
            </a:r>
            <a:r>
              <a:rPr lang="es-PE" sz="1800" dirty="0" err="1">
                <a:solidFill>
                  <a:srgbClr val="000000"/>
                </a:solidFill>
                <a:effectLst/>
                <a:latin typeface="Segoe UI" panose="020B0502040204020203" pitchFamily="34" charset="0"/>
                <a:ea typeface="Times New Roman" panose="02020603050405020304" pitchFamily="18" charset="0"/>
              </a:rPr>
              <a:t>broker</a:t>
            </a:r>
            <a:r>
              <a:rPr lang="es-PE" sz="1800" dirty="0">
                <a:solidFill>
                  <a:srgbClr val="000000"/>
                </a:solidFill>
                <a:effectLst/>
                <a:latin typeface="Segoe UI" panose="020B0502040204020203" pitchFamily="34" charset="0"/>
                <a:ea typeface="Times New Roman" panose="02020603050405020304" pitchFamily="18" charset="0"/>
              </a:rPr>
              <a:t>, levantamiento de un </a:t>
            </a:r>
            <a:r>
              <a:rPr lang="es-PE" sz="1800" dirty="0" err="1">
                <a:solidFill>
                  <a:srgbClr val="000000"/>
                </a:solidFill>
                <a:effectLst/>
                <a:latin typeface="Segoe UI" panose="020B0502040204020203" pitchFamily="34" charset="0"/>
                <a:ea typeface="Times New Roman" panose="02020603050405020304" pitchFamily="18" charset="0"/>
              </a:rPr>
              <a:t>broker</a:t>
            </a:r>
            <a:r>
              <a:rPr lang="es-PE" sz="1800" dirty="0">
                <a:solidFill>
                  <a:srgbClr val="000000"/>
                </a:solidFill>
                <a:effectLst/>
                <a:latin typeface="Segoe UI" panose="020B0502040204020203" pitchFamily="34" charset="0"/>
                <a:ea typeface="Times New Roman" panose="02020603050405020304" pitchFamily="18" charset="0"/>
              </a:rPr>
              <a:t>, borrado de </a:t>
            </a:r>
            <a:r>
              <a:rPr lang="es-PE" sz="1800" dirty="0" err="1">
                <a:solidFill>
                  <a:srgbClr val="000000"/>
                </a:solidFill>
                <a:effectLst/>
                <a:latin typeface="Segoe UI" panose="020B0502040204020203" pitchFamily="34" charset="0"/>
                <a:ea typeface="Times New Roman" panose="02020603050405020304" pitchFamily="18" charset="0"/>
              </a:rPr>
              <a:t>topics</a:t>
            </a:r>
            <a:r>
              <a:rPr lang="es-PE" sz="1800" dirty="0">
                <a:solidFill>
                  <a:srgbClr val="000000"/>
                </a:solidFill>
                <a:effectLst/>
                <a:latin typeface="Segoe UI" panose="020B0502040204020203" pitchFamily="34" charset="0"/>
                <a:ea typeface="Times New Roman" panose="02020603050405020304" pitchFamily="18" charset="0"/>
              </a:rPr>
              <a:t>, etc.</a:t>
            </a:r>
            <a:endParaRPr lang="es-PE" sz="1800" dirty="0">
              <a:effectLst/>
              <a:latin typeface="Times New Roman" panose="02020603050405020304" pitchFamily="18" charset="0"/>
              <a:ea typeface="Times New Roman" panose="02020603050405020304" pitchFamily="18" charset="0"/>
            </a:endParaRPr>
          </a:p>
          <a:p>
            <a:pPr algn="just">
              <a:lnSpc>
                <a:spcPct val="115000"/>
              </a:lnSpc>
              <a:spcBef>
                <a:spcPts val="600"/>
              </a:spcBef>
              <a:spcAft>
                <a:spcPts val="600"/>
              </a:spcAft>
            </a:pPr>
            <a:r>
              <a:rPr lang="es-PE" sz="18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Ofrece a sistemas externos capacidades de </a:t>
            </a:r>
            <a:r>
              <a:rPr lang="es-PE" sz="1600" b="1" dirty="0">
                <a:effectLst/>
                <a:latin typeface="Segoe UI" panose="020B0502040204020203" pitchFamily="34" charset="0"/>
                <a:ea typeface="Calibri" panose="020F0502020204030204" pitchFamily="34" charset="0"/>
                <a:cs typeface="Times New Roman" panose="02020603050405020304" pitchFamily="18" charset="0"/>
              </a:rPr>
              <a:t>almacenamiento clave-valor, sincronización y registro de nombres</a:t>
            </a:r>
            <a:r>
              <a:rPr lang="es-PE" sz="1600" dirty="0">
                <a:effectLst/>
                <a:latin typeface="Calibri" panose="020F0502020204030204" pitchFamily="34" charset="0"/>
                <a:ea typeface="Calibri" panose="020F0502020204030204" pitchFamily="34" charset="0"/>
                <a:cs typeface="Times New Roman" panose="02020603050405020304" pitchFamily="18" charset="0"/>
              </a:rPr>
              <a:t>, entre otros.</a:t>
            </a:r>
          </a:p>
          <a:p>
            <a:pPr algn="just">
              <a:lnSpc>
                <a:spcPct val="115000"/>
              </a:lnSpc>
              <a:spcBef>
                <a:spcPts val="600"/>
              </a:spcBef>
              <a:spcAft>
                <a:spcPts val="600"/>
              </a:spcAft>
            </a:pPr>
            <a:r>
              <a:rPr lang="es-PE" sz="1800" dirty="0">
                <a:effectLst/>
                <a:latin typeface="Segoe UI" panose="020B0502040204020203" pitchFamily="34" charset="0"/>
                <a:ea typeface="Calibri" panose="020F0502020204030204" pitchFamily="34" charset="0"/>
                <a:cs typeface="Times New Roman" panose="02020603050405020304" pitchFamily="18" charset="0"/>
              </a:rPr>
              <a:t> </a:t>
            </a:r>
            <a:endParaRPr lang="es-PE" sz="1600" dirty="0">
              <a:effectLst/>
              <a:latin typeface="Calibri" panose="020F0502020204030204" pitchFamily="34" charset="0"/>
              <a:ea typeface="Calibri" panose="020F0502020204030204" pitchFamily="34" charset="0"/>
              <a:cs typeface="Times New Roman" panose="02020603050405020304" pitchFamily="18" charset="0"/>
            </a:endParaRPr>
          </a:p>
          <a:p>
            <a:r>
              <a:rPr lang="es-PE" sz="1800" dirty="0">
                <a:solidFill>
                  <a:srgbClr val="000000"/>
                </a:solidFill>
                <a:effectLst/>
                <a:latin typeface="Segoe UI" panose="020B0502040204020203" pitchFamily="34" charset="0"/>
                <a:ea typeface="Calibri" panose="020F0502020204030204" pitchFamily="34" charset="0"/>
              </a:rPr>
              <a:t>Para gestionar un clúster de Kafka, </a:t>
            </a:r>
            <a:r>
              <a:rPr lang="es-PE" b="1" dirty="0" err="1">
                <a:effectLst/>
                <a:latin typeface="Segoe UI" panose="020B0502040204020203" pitchFamily="34" charset="0"/>
              </a:rPr>
              <a:t>Zookeeper</a:t>
            </a:r>
            <a:r>
              <a:rPr lang="es-PE" b="1" dirty="0">
                <a:effectLst/>
                <a:latin typeface="Segoe UI" panose="020B0502040204020203" pitchFamily="34" charset="0"/>
              </a:rPr>
              <a:t> almacena información del estado del clúster</a:t>
            </a:r>
            <a:r>
              <a:rPr lang="es-PE" dirty="0">
                <a:effectLst/>
              </a:rPr>
              <a:t>: detalles de los </a:t>
            </a:r>
            <a:r>
              <a:rPr lang="es-PE" dirty="0" err="1">
                <a:effectLst/>
              </a:rPr>
              <a:t>topics</a:t>
            </a:r>
            <a:r>
              <a:rPr lang="es-PE" dirty="0">
                <a:effectLst/>
              </a:rPr>
              <a:t> como el nombre, las particiones, las réplicas y los grupos de consumidores.</a:t>
            </a:r>
            <a:endParaRPr lang="es-PE" dirty="0"/>
          </a:p>
        </p:txBody>
      </p:sp>
    </p:spTree>
    <p:extLst>
      <p:ext uri="{BB962C8B-B14F-4D97-AF65-F5344CB8AC3E}">
        <p14:creationId xmlns:p14="http://schemas.microsoft.com/office/powerpoint/2010/main" val="32778796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5F68E5B8-A41E-4538-B8A1-2B9D42611609}"/>
              </a:ext>
            </a:extLst>
          </p:cNvPr>
          <p:cNvSpPr>
            <a:spLocks noGrp="1"/>
          </p:cNvSpPr>
          <p:nvPr>
            <p:ph type="title"/>
          </p:nvPr>
        </p:nvSpPr>
        <p:spPr>
          <a:xfrm>
            <a:off x="1371600" y="685800"/>
            <a:ext cx="9601200" cy="1485900"/>
          </a:xfrm>
        </p:spPr>
        <p:txBody>
          <a:bodyPr rtlCol="0">
            <a:normAutofit/>
          </a:bodyPr>
          <a:lstStyle/>
          <a:p>
            <a:r>
              <a:rPr lang="es-PE" dirty="0"/>
              <a:t>Apache Kafka - Arquitectura dirigida por eventos, </a:t>
            </a:r>
            <a:r>
              <a:rPr lang="es-PE" dirty="0" err="1"/>
              <a:t>Event</a:t>
            </a:r>
            <a:r>
              <a:rPr lang="es-PE" dirty="0"/>
              <a:t>-driven </a:t>
            </a:r>
            <a:r>
              <a:rPr lang="es-PE" dirty="0" err="1"/>
              <a:t>architecture</a:t>
            </a:r>
            <a:r>
              <a:rPr lang="es-PE" dirty="0"/>
              <a:t> </a:t>
            </a:r>
            <a:endParaRPr lang="es-ES" noProof="1"/>
          </a:p>
        </p:txBody>
      </p:sp>
      <p:sp>
        <p:nvSpPr>
          <p:cNvPr id="4" name="CuadroTexto 3">
            <a:extLst>
              <a:ext uri="{FF2B5EF4-FFF2-40B4-BE49-F238E27FC236}">
                <a16:creationId xmlns:a16="http://schemas.microsoft.com/office/drawing/2014/main" id="{2ACD43F5-DCC1-4D50-87CC-1A878C0638CF}"/>
              </a:ext>
            </a:extLst>
          </p:cNvPr>
          <p:cNvSpPr txBox="1"/>
          <p:nvPr/>
        </p:nvSpPr>
        <p:spPr>
          <a:xfrm>
            <a:off x="1371600" y="2279719"/>
            <a:ext cx="8670022" cy="708848"/>
          </a:xfrm>
          <a:prstGeom prst="rect">
            <a:avLst/>
          </a:prstGeom>
          <a:noFill/>
        </p:spPr>
        <p:txBody>
          <a:bodyPr wrap="square">
            <a:spAutoFit/>
          </a:bodyPr>
          <a:lstStyle/>
          <a:p>
            <a:pPr algn="just">
              <a:lnSpc>
                <a:spcPct val="115000"/>
              </a:lnSpc>
              <a:spcAft>
                <a:spcPts val="800"/>
              </a:spcAft>
            </a:pPr>
            <a:r>
              <a:rPr lang="es-PE" sz="18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Es un patrón de </a:t>
            </a:r>
            <a:r>
              <a:rPr lang="es-PE" sz="1800" u="none" strike="noStrike"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hlinkClick r:id="rId3" tooltip="Arquitectura software"/>
              </a:rPr>
              <a:t>arquitectura software</a:t>
            </a:r>
            <a:r>
              <a:rPr lang="es-PE" sz="18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 que promueve la producción, detección, consumo de, y reacción a </a:t>
            </a:r>
            <a:r>
              <a:rPr lang="es-PE" sz="1800" u="none" strike="noStrike"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hlinkClick r:id="rId4" tooltip="Evento estadístico"/>
              </a:rPr>
              <a:t>eventos</a:t>
            </a:r>
            <a:r>
              <a:rPr lang="es-PE" sz="18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a:t>
            </a:r>
            <a:endParaRPr lang="es-PE"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a:extLst>
              <a:ext uri="{FF2B5EF4-FFF2-40B4-BE49-F238E27FC236}">
                <a16:creationId xmlns:a16="http://schemas.microsoft.com/office/drawing/2014/main" id="{B10E0D86-0BF1-4479-BBE4-D989F5B96F92}"/>
              </a:ext>
            </a:extLst>
          </p:cNvPr>
          <p:cNvPicPr/>
          <p:nvPr/>
        </p:nvPicPr>
        <p:blipFill>
          <a:blip r:embed="rId5"/>
          <a:stretch>
            <a:fillRect/>
          </a:stretch>
        </p:blipFill>
        <p:spPr>
          <a:xfrm>
            <a:off x="3003783" y="3245534"/>
            <a:ext cx="7037839" cy="2536141"/>
          </a:xfrm>
          <a:prstGeom prst="rect">
            <a:avLst/>
          </a:prstGeom>
        </p:spPr>
      </p:pic>
    </p:spTree>
    <p:extLst>
      <p:ext uri="{BB962C8B-B14F-4D97-AF65-F5344CB8AC3E}">
        <p14:creationId xmlns:p14="http://schemas.microsoft.com/office/powerpoint/2010/main" val="1238473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AC10E11B-FEC1-41F1-A275-0FA36E0524B0}"/>
              </a:ext>
            </a:extLst>
          </p:cNvPr>
          <p:cNvSpPr>
            <a:spLocks noGrp="1"/>
          </p:cNvSpPr>
          <p:nvPr>
            <p:ph type="title"/>
          </p:nvPr>
        </p:nvSpPr>
        <p:spPr>
          <a:xfrm>
            <a:off x="1371600" y="685800"/>
            <a:ext cx="9601200" cy="1485900"/>
          </a:xfrm>
        </p:spPr>
        <p:txBody>
          <a:bodyPr rtlCol="0">
            <a:normAutofit/>
          </a:bodyPr>
          <a:lstStyle/>
          <a:p>
            <a:r>
              <a:rPr lang="es-PE" dirty="0"/>
              <a:t>Apache Kafka - Arquitectura dirigida por eventos, </a:t>
            </a:r>
            <a:r>
              <a:rPr lang="es-PE" dirty="0" err="1"/>
              <a:t>Event</a:t>
            </a:r>
            <a:r>
              <a:rPr lang="es-PE" dirty="0"/>
              <a:t>-driven </a:t>
            </a:r>
            <a:r>
              <a:rPr lang="es-PE" dirty="0" err="1"/>
              <a:t>architecture</a:t>
            </a:r>
            <a:r>
              <a:rPr lang="es-PE" dirty="0"/>
              <a:t> </a:t>
            </a:r>
            <a:endParaRPr lang="es-ES" noProof="1"/>
          </a:p>
        </p:txBody>
      </p:sp>
      <p:pic>
        <p:nvPicPr>
          <p:cNvPr id="7" name="Imagen 6">
            <a:extLst>
              <a:ext uri="{FF2B5EF4-FFF2-40B4-BE49-F238E27FC236}">
                <a16:creationId xmlns:a16="http://schemas.microsoft.com/office/drawing/2014/main" id="{9C80F3BF-4E12-4B5D-BE80-1F24247B9474}"/>
              </a:ext>
            </a:extLst>
          </p:cNvPr>
          <p:cNvPicPr/>
          <p:nvPr/>
        </p:nvPicPr>
        <p:blipFill>
          <a:blip r:embed="rId3"/>
          <a:stretch>
            <a:fillRect/>
          </a:stretch>
        </p:blipFill>
        <p:spPr>
          <a:xfrm>
            <a:off x="1371600" y="2681286"/>
            <a:ext cx="4791075" cy="3152775"/>
          </a:xfrm>
          <a:prstGeom prst="rect">
            <a:avLst/>
          </a:prstGeom>
        </p:spPr>
      </p:pic>
      <p:pic>
        <p:nvPicPr>
          <p:cNvPr id="8" name="Imagen 7">
            <a:extLst>
              <a:ext uri="{FF2B5EF4-FFF2-40B4-BE49-F238E27FC236}">
                <a16:creationId xmlns:a16="http://schemas.microsoft.com/office/drawing/2014/main" id="{B96073C2-BD0A-48F6-A695-273A54778CCD}"/>
              </a:ext>
            </a:extLst>
          </p:cNvPr>
          <p:cNvPicPr/>
          <p:nvPr/>
        </p:nvPicPr>
        <p:blipFill>
          <a:blip r:embed="rId4"/>
          <a:stretch>
            <a:fillRect/>
          </a:stretch>
        </p:blipFill>
        <p:spPr>
          <a:xfrm>
            <a:off x="6343649" y="2681286"/>
            <a:ext cx="5629276" cy="3152775"/>
          </a:xfrm>
          <a:prstGeom prst="rect">
            <a:avLst/>
          </a:prstGeom>
        </p:spPr>
      </p:pic>
    </p:spTree>
    <p:extLst>
      <p:ext uri="{BB962C8B-B14F-4D97-AF65-F5344CB8AC3E}">
        <p14:creationId xmlns:p14="http://schemas.microsoft.com/office/powerpoint/2010/main" val="39582313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5F68E5B8-A41E-4538-B8A1-2B9D42611609}"/>
              </a:ext>
            </a:extLst>
          </p:cNvPr>
          <p:cNvSpPr>
            <a:spLocks noGrp="1"/>
          </p:cNvSpPr>
          <p:nvPr>
            <p:ph type="title"/>
          </p:nvPr>
        </p:nvSpPr>
        <p:spPr>
          <a:xfrm>
            <a:off x="1371600" y="685800"/>
            <a:ext cx="9601200" cy="1485900"/>
          </a:xfrm>
        </p:spPr>
        <p:txBody>
          <a:bodyPr rtlCol="0">
            <a:normAutofit/>
          </a:bodyPr>
          <a:lstStyle/>
          <a:p>
            <a:r>
              <a:rPr lang="es-PE" dirty="0"/>
              <a:t>Apache Kafka – Repasando</a:t>
            </a:r>
            <a:endParaRPr lang="es-ES" noProof="1"/>
          </a:p>
        </p:txBody>
      </p:sp>
      <p:sp>
        <p:nvSpPr>
          <p:cNvPr id="4" name="CuadroTexto 3">
            <a:extLst>
              <a:ext uri="{FF2B5EF4-FFF2-40B4-BE49-F238E27FC236}">
                <a16:creationId xmlns:a16="http://schemas.microsoft.com/office/drawing/2014/main" id="{74FADB39-6477-4037-A6E6-D2755CA11941}"/>
              </a:ext>
            </a:extLst>
          </p:cNvPr>
          <p:cNvSpPr txBox="1"/>
          <p:nvPr/>
        </p:nvSpPr>
        <p:spPr>
          <a:xfrm>
            <a:off x="1371600" y="1739504"/>
            <a:ext cx="9517310" cy="1538306"/>
          </a:xfrm>
          <a:prstGeom prst="rect">
            <a:avLst/>
          </a:prstGeom>
          <a:noFill/>
        </p:spPr>
        <p:txBody>
          <a:bodyPr wrap="square">
            <a:spAutoFit/>
          </a:bodyPr>
          <a:lstStyle/>
          <a:p>
            <a:pPr algn="just">
              <a:lnSpc>
                <a:spcPct val="115000"/>
              </a:lnSpc>
              <a:spcAft>
                <a:spcPts val="1500"/>
              </a:spcAft>
            </a:pPr>
            <a:r>
              <a:rPr lang="es-PE" sz="18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a:t>
            </a:r>
            <a:r>
              <a:rPr lang="es-PE" sz="180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Para qué se usa Apache Kafka?</a:t>
            </a:r>
            <a:endParaRPr lang="es-PE"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500"/>
              </a:spcAft>
            </a:pPr>
            <a:r>
              <a:rPr lang="es-PE" sz="180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Apache Kafka se usa como sistema de intermediación de mensajes entre aplicaciones. Varios suscriptores y publicadores externos pueden leer los mensajes almacenados en Kafka y de esta forma abstraer la complejidad asociada al tratamiento de mensajes de la aplicación.</a:t>
            </a:r>
            <a:endParaRPr lang="es-PE"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71322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5F68E5B8-A41E-4538-B8A1-2B9D42611609}"/>
              </a:ext>
            </a:extLst>
          </p:cNvPr>
          <p:cNvSpPr>
            <a:spLocks noGrp="1"/>
          </p:cNvSpPr>
          <p:nvPr>
            <p:ph type="title"/>
          </p:nvPr>
        </p:nvSpPr>
        <p:spPr>
          <a:xfrm>
            <a:off x="1371600" y="685800"/>
            <a:ext cx="9601200" cy="1485900"/>
          </a:xfrm>
        </p:spPr>
        <p:txBody>
          <a:bodyPr rtlCol="0">
            <a:normAutofit/>
          </a:bodyPr>
          <a:lstStyle/>
          <a:p>
            <a:r>
              <a:rPr lang="es-PE" dirty="0"/>
              <a:t>Apache Kafka – Repasando</a:t>
            </a:r>
            <a:endParaRPr lang="es-ES" noProof="1"/>
          </a:p>
        </p:txBody>
      </p:sp>
      <p:sp>
        <p:nvSpPr>
          <p:cNvPr id="6" name="CuadroTexto 5">
            <a:extLst>
              <a:ext uri="{FF2B5EF4-FFF2-40B4-BE49-F238E27FC236}">
                <a16:creationId xmlns:a16="http://schemas.microsoft.com/office/drawing/2014/main" id="{23BE78D0-A91A-4A04-9C58-71BE82613C30}"/>
              </a:ext>
            </a:extLst>
          </p:cNvPr>
          <p:cNvSpPr txBox="1"/>
          <p:nvPr/>
        </p:nvSpPr>
        <p:spPr>
          <a:xfrm>
            <a:off x="1371600" y="1840172"/>
            <a:ext cx="9701868" cy="1856855"/>
          </a:xfrm>
          <a:prstGeom prst="rect">
            <a:avLst/>
          </a:prstGeom>
          <a:noFill/>
        </p:spPr>
        <p:txBody>
          <a:bodyPr wrap="square">
            <a:spAutoFit/>
          </a:bodyPr>
          <a:lstStyle/>
          <a:p>
            <a:pPr algn="just">
              <a:lnSpc>
                <a:spcPct val="115000"/>
              </a:lnSpc>
              <a:spcAft>
                <a:spcPts val="1500"/>
              </a:spcAft>
            </a:pPr>
            <a:r>
              <a:rPr lang="es-PE" sz="180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¿Es Apache Kafka una base de datos?</a:t>
            </a:r>
            <a:endParaRPr lang="es-PE"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500"/>
              </a:spcAft>
            </a:pPr>
            <a:r>
              <a:rPr lang="es-PE" sz="180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Kafka es un sistema distribuido que trata los datos como un flujo continuo. Aunque cada vez se agrega mayor funcionalidad sobre este sistema no es una base de datos corriente ni tiene los mismos usos ni aplicaciones. Podemos considerar Kafka como una herramienta que puede complementar a una base de datos.</a:t>
            </a:r>
            <a:endParaRPr lang="es-PE"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997045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5F68E5B8-A41E-4538-B8A1-2B9D42611609}"/>
              </a:ext>
            </a:extLst>
          </p:cNvPr>
          <p:cNvSpPr>
            <a:spLocks noGrp="1"/>
          </p:cNvSpPr>
          <p:nvPr>
            <p:ph type="title"/>
          </p:nvPr>
        </p:nvSpPr>
        <p:spPr>
          <a:xfrm>
            <a:off x="1371600" y="685800"/>
            <a:ext cx="9601200" cy="1485900"/>
          </a:xfrm>
        </p:spPr>
        <p:txBody>
          <a:bodyPr rtlCol="0">
            <a:normAutofit/>
          </a:bodyPr>
          <a:lstStyle/>
          <a:p>
            <a:r>
              <a:rPr lang="es-PE" dirty="0"/>
              <a:t>Apache Kafka – Repasando</a:t>
            </a:r>
            <a:endParaRPr lang="es-ES" noProof="1"/>
          </a:p>
        </p:txBody>
      </p:sp>
      <p:sp>
        <p:nvSpPr>
          <p:cNvPr id="7" name="CuadroTexto 6">
            <a:extLst>
              <a:ext uri="{FF2B5EF4-FFF2-40B4-BE49-F238E27FC236}">
                <a16:creationId xmlns:a16="http://schemas.microsoft.com/office/drawing/2014/main" id="{C5EB5185-8593-404E-9FAB-8485C65B30A1}"/>
              </a:ext>
            </a:extLst>
          </p:cNvPr>
          <p:cNvSpPr txBox="1"/>
          <p:nvPr/>
        </p:nvSpPr>
        <p:spPr>
          <a:xfrm>
            <a:off x="1371599" y="1739388"/>
            <a:ext cx="9911593" cy="1538306"/>
          </a:xfrm>
          <a:prstGeom prst="rect">
            <a:avLst/>
          </a:prstGeom>
          <a:noFill/>
        </p:spPr>
        <p:txBody>
          <a:bodyPr wrap="square">
            <a:spAutoFit/>
          </a:bodyPr>
          <a:lstStyle/>
          <a:p>
            <a:pPr algn="just">
              <a:lnSpc>
                <a:spcPct val="115000"/>
              </a:lnSpc>
              <a:spcAft>
                <a:spcPts val="1500"/>
              </a:spcAft>
            </a:pPr>
            <a:r>
              <a:rPr lang="es-PE" sz="180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¿Qué ventajas tiene Apache Kafka?</a:t>
            </a:r>
            <a:endParaRPr lang="es-PE"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500"/>
              </a:spcAft>
            </a:pPr>
            <a:r>
              <a:rPr lang="es-PE" sz="180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Apache Kafka permite desacoplar aplicaciones entre sí que necesiten comunicarse mediante paso de mensajes en tiempo real. Es un sistema escalable y con baja latencia, lo que hace una solución ideal para tratar grandes cantidades de datos en sistemas Big Data.</a:t>
            </a:r>
            <a:endParaRPr lang="es-PE"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336009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5F68E5B8-A41E-4538-B8A1-2B9D42611609}"/>
              </a:ext>
            </a:extLst>
          </p:cNvPr>
          <p:cNvSpPr>
            <a:spLocks noGrp="1"/>
          </p:cNvSpPr>
          <p:nvPr>
            <p:ph type="title"/>
          </p:nvPr>
        </p:nvSpPr>
        <p:spPr>
          <a:xfrm>
            <a:off x="1371600" y="685800"/>
            <a:ext cx="9601200" cy="1485900"/>
          </a:xfrm>
        </p:spPr>
        <p:txBody>
          <a:bodyPr rtlCol="0">
            <a:normAutofit/>
          </a:bodyPr>
          <a:lstStyle/>
          <a:p>
            <a:r>
              <a:rPr lang="es-PE" dirty="0"/>
              <a:t>Apache Kafka – Repasando</a:t>
            </a:r>
            <a:endParaRPr lang="es-ES" noProof="1"/>
          </a:p>
        </p:txBody>
      </p:sp>
      <p:sp>
        <p:nvSpPr>
          <p:cNvPr id="6" name="CuadroTexto 5">
            <a:extLst>
              <a:ext uri="{FF2B5EF4-FFF2-40B4-BE49-F238E27FC236}">
                <a16:creationId xmlns:a16="http://schemas.microsoft.com/office/drawing/2014/main" id="{EECF40FA-6A0B-4F3F-BEE4-A88FBEC55AC4}"/>
              </a:ext>
            </a:extLst>
          </p:cNvPr>
          <p:cNvSpPr txBox="1"/>
          <p:nvPr/>
        </p:nvSpPr>
        <p:spPr>
          <a:xfrm>
            <a:off x="1371600" y="1840056"/>
            <a:ext cx="8988804" cy="1538306"/>
          </a:xfrm>
          <a:prstGeom prst="rect">
            <a:avLst/>
          </a:prstGeom>
          <a:noFill/>
        </p:spPr>
        <p:txBody>
          <a:bodyPr wrap="square">
            <a:spAutoFit/>
          </a:bodyPr>
          <a:lstStyle/>
          <a:p>
            <a:pPr algn="just">
              <a:lnSpc>
                <a:spcPct val="115000"/>
              </a:lnSpc>
              <a:spcAft>
                <a:spcPts val="1500"/>
              </a:spcAft>
            </a:pPr>
            <a:r>
              <a:rPr lang="es-PE" sz="180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¿Es Kafka un sistema asíncrono?</a:t>
            </a:r>
            <a:endParaRPr lang="es-PE"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500"/>
              </a:spcAft>
            </a:pPr>
            <a:r>
              <a:rPr lang="es-PE" sz="180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Kafka permite implementar a las aplicaciones un sistema de comunicación asíncrono con el patrón publicador-subscriptor. Los productores de mensajes no deben esperar a que se consuman para continuar sus operaciones.</a:t>
            </a:r>
            <a:endParaRPr lang="es-PE"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165550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5F68E5B8-A41E-4538-B8A1-2B9D42611609}"/>
              </a:ext>
            </a:extLst>
          </p:cNvPr>
          <p:cNvSpPr>
            <a:spLocks noGrp="1"/>
          </p:cNvSpPr>
          <p:nvPr>
            <p:ph type="title"/>
          </p:nvPr>
        </p:nvSpPr>
        <p:spPr>
          <a:xfrm>
            <a:off x="4584583" y="2506211"/>
            <a:ext cx="3359791" cy="1485900"/>
          </a:xfrm>
        </p:spPr>
        <p:txBody>
          <a:bodyPr rtlCol="0">
            <a:normAutofit/>
          </a:bodyPr>
          <a:lstStyle/>
          <a:p>
            <a:r>
              <a:rPr lang="es-PE" dirty="0"/>
              <a:t>GRACIAS</a:t>
            </a:r>
            <a:endParaRPr lang="es-ES" noProof="1"/>
          </a:p>
        </p:txBody>
      </p:sp>
    </p:spTree>
    <p:extLst>
      <p:ext uri="{BB962C8B-B14F-4D97-AF65-F5344CB8AC3E}">
        <p14:creationId xmlns:p14="http://schemas.microsoft.com/office/powerpoint/2010/main" val="600924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1485900"/>
          </a:xfrm>
        </p:spPr>
        <p:txBody>
          <a:bodyPr rtlCol="0">
            <a:normAutofit/>
          </a:bodyPr>
          <a:lstStyle/>
          <a:p>
            <a:r>
              <a:rPr lang="es-PE" dirty="0"/>
              <a:t>Apache Kafka</a:t>
            </a:r>
            <a:endParaRPr lang="es-ES" noProof="1"/>
          </a:p>
        </p:txBody>
      </p:sp>
      <p:sp>
        <p:nvSpPr>
          <p:cNvPr id="4" name="CuadroTexto 3">
            <a:extLst>
              <a:ext uri="{FF2B5EF4-FFF2-40B4-BE49-F238E27FC236}">
                <a16:creationId xmlns:a16="http://schemas.microsoft.com/office/drawing/2014/main" id="{CACCC7BD-DCE9-4986-9E02-DA5DD76CF02F}"/>
              </a:ext>
            </a:extLst>
          </p:cNvPr>
          <p:cNvSpPr txBox="1"/>
          <p:nvPr/>
        </p:nvSpPr>
        <p:spPr>
          <a:xfrm>
            <a:off x="1771650" y="2512017"/>
            <a:ext cx="8801100" cy="1448538"/>
          </a:xfrm>
          <a:prstGeom prst="rect">
            <a:avLst/>
          </a:prstGeom>
          <a:noFill/>
        </p:spPr>
        <p:txBody>
          <a:bodyPr wrap="square">
            <a:spAutoFit/>
          </a:bodyPr>
          <a:lstStyle/>
          <a:p>
            <a:pPr marL="449580" algn="just">
              <a:lnSpc>
                <a:spcPct val="115000"/>
              </a:lnSpc>
              <a:spcAft>
                <a:spcPts val="800"/>
              </a:spcAft>
            </a:pPr>
            <a:r>
              <a:rPr lang="es-PE" sz="18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Apache Kafka es una </a:t>
            </a:r>
            <a:r>
              <a:rPr lang="es-PE" sz="1800" b="1"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plataforma de transmisión distribuida</a:t>
            </a:r>
            <a:r>
              <a:rPr lang="es-PE" sz="18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 basada en un sistema de mensajería de </a:t>
            </a:r>
            <a:r>
              <a:rPr lang="es-PE" sz="1800" b="1"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publicación / suscripción</a:t>
            </a:r>
            <a:r>
              <a:rPr lang="es-PE" sz="18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a:t>
            </a:r>
            <a:endParaRPr lang="es-PE" sz="1600" dirty="0">
              <a:effectLst/>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15000"/>
              </a:lnSpc>
              <a:spcAft>
                <a:spcPts val="800"/>
              </a:spcAft>
            </a:pPr>
            <a:r>
              <a:rPr lang="es-PE" sz="18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Kafka fue creado por LinkedIn y actualmente es un proyecto open </a:t>
            </a:r>
            <a:r>
              <a:rPr lang="es-PE" sz="1800" dirty="0" err="1">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source</a:t>
            </a:r>
            <a:r>
              <a:rPr lang="es-PE" sz="18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 mantenido por </a:t>
            </a:r>
            <a:r>
              <a:rPr lang="es-PE" sz="1800" dirty="0" err="1">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Confluent</a:t>
            </a:r>
            <a:r>
              <a:rPr lang="es-PE" sz="18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 empresa que está bajo la administración de Apache.</a:t>
            </a:r>
            <a:endParaRPr lang="es-PE"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552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1485900"/>
          </a:xfrm>
        </p:spPr>
        <p:txBody>
          <a:bodyPr rtlCol="0">
            <a:normAutofit/>
          </a:bodyPr>
          <a:lstStyle/>
          <a:p>
            <a:r>
              <a:rPr lang="es-PE" dirty="0"/>
              <a:t>Apache Kafka</a:t>
            </a:r>
            <a:endParaRPr lang="es-ES" noProof="1"/>
          </a:p>
        </p:txBody>
      </p:sp>
      <p:pic>
        <p:nvPicPr>
          <p:cNvPr id="3" name="Imagen 2">
            <a:extLst>
              <a:ext uri="{FF2B5EF4-FFF2-40B4-BE49-F238E27FC236}">
                <a16:creationId xmlns:a16="http://schemas.microsoft.com/office/drawing/2014/main" id="{3DC6420F-FA03-472A-A234-CD35FD4CD590}"/>
              </a:ext>
            </a:extLst>
          </p:cNvPr>
          <p:cNvPicPr/>
          <p:nvPr/>
        </p:nvPicPr>
        <p:blipFill rotWithShape="1">
          <a:blip r:embed="rId3"/>
          <a:srcRect b="18234"/>
          <a:stretch/>
        </p:blipFill>
        <p:spPr>
          <a:xfrm>
            <a:off x="3063555" y="2612646"/>
            <a:ext cx="6115976" cy="2664029"/>
          </a:xfrm>
          <a:prstGeom prst="rect">
            <a:avLst/>
          </a:prstGeom>
        </p:spPr>
      </p:pic>
      <p:sp>
        <p:nvSpPr>
          <p:cNvPr id="4" name="CuadroTexto 3">
            <a:extLst>
              <a:ext uri="{FF2B5EF4-FFF2-40B4-BE49-F238E27FC236}">
                <a16:creationId xmlns:a16="http://schemas.microsoft.com/office/drawing/2014/main" id="{A7565A6E-BD24-4DC1-862C-85505123276F}"/>
              </a:ext>
            </a:extLst>
          </p:cNvPr>
          <p:cNvSpPr txBox="1"/>
          <p:nvPr/>
        </p:nvSpPr>
        <p:spPr>
          <a:xfrm>
            <a:off x="3063555" y="1976550"/>
            <a:ext cx="5728108" cy="390300"/>
          </a:xfrm>
          <a:prstGeom prst="rect">
            <a:avLst/>
          </a:prstGeom>
          <a:noFill/>
        </p:spPr>
        <p:txBody>
          <a:bodyPr wrap="square">
            <a:spAutoFit/>
          </a:bodyPr>
          <a:lstStyle/>
          <a:p>
            <a:pPr marL="449580" algn="just">
              <a:lnSpc>
                <a:spcPct val="115000"/>
              </a:lnSpc>
              <a:spcAft>
                <a:spcPts val="800"/>
              </a:spcAft>
            </a:pPr>
            <a:r>
              <a:rPr lang="es-PE" sz="18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Concepto de </a:t>
            </a:r>
            <a:r>
              <a:rPr lang="es-PE" sz="1800" b="1"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publicación / suscripción</a:t>
            </a:r>
            <a:r>
              <a:rPr lang="es-PE" sz="18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a:t>
            </a:r>
            <a:endParaRPr lang="es-PE"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98179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E477F72F-F8AF-4755-B074-1F0906B819DC}"/>
              </a:ext>
            </a:extLst>
          </p:cNvPr>
          <p:cNvSpPr>
            <a:spLocks noGrp="1"/>
          </p:cNvSpPr>
          <p:nvPr>
            <p:ph type="title"/>
          </p:nvPr>
        </p:nvSpPr>
        <p:spPr>
          <a:xfrm>
            <a:off x="1371600" y="685800"/>
            <a:ext cx="9601200" cy="1485900"/>
          </a:xfrm>
        </p:spPr>
        <p:txBody>
          <a:bodyPr rtlCol="0">
            <a:normAutofit/>
          </a:bodyPr>
          <a:lstStyle/>
          <a:p>
            <a:r>
              <a:rPr lang="es-PE" dirty="0"/>
              <a:t>Apache Kafka</a:t>
            </a:r>
            <a:endParaRPr lang="es-ES" noProof="1"/>
          </a:p>
        </p:txBody>
      </p:sp>
      <p:pic>
        <p:nvPicPr>
          <p:cNvPr id="7" name="Imagen 6">
            <a:extLst>
              <a:ext uri="{FF2B5EF4-FFF2-40B4-BE49-F238E27FC236}">
                <a16:creationId xmlns:a16="http://schemas.microsoft.com/office/drawing/2014/main" id="{3A742D05-CD27-4E60-8547-32A0D5F84967}"/>
              </a:ext>
            </a:extLst>
          </p:cNvPr>
          <p:cNvPicPr/>
          <p:nvPr/>
        </p:nvPicPr>
        <p:blipFill rotWithShape="1">
          <a:blip r:embed="rId3"/>
          <a:srcRect b="10367"/>
          <a:stretch/>
        </p:blipFill>
        <p:spPr>
          <a:xfrm>
            <a:off x="3495216" y="2628528"/>
            <a:ext cx="5353968" cy="2446811"/>
          </a:xfrm>
          <a:prstGeom prst="rect">
            <a:avLst/>
          </a:prstGeom>
        </p:spPr>
      </p:pic>
      <p:sp>
        <p:nvSpPr>
          <p:cNvPr id="8" name="CuadroTexto 7">
            <a:extLst>
              <a:ext uri="{FF2B5EF4-FFF2-40B4-BE49-F238E27FC236}">
                <a16:creationId xmlns:a16="http://schemas.microsoft.com/office/drawing/2014/main" id="{536FF8A9-7501-45E2-AD16-63F90BB74ECE}"/>
              </a:ext>
            </a:extLst>
          </p:cNvPr>
          <p:cNvSpPr txBox="1"/>
          <p:nvPr/>
        </p:nvSpPr>
        <p:spPr>
          <a:xfrm>
            <a:off x="3063555" y="1976550"/>
            <a:ext cx="6122390" cy="390300"/>
          </a:xfrm>
          <a:prstGeom prst="rect">
            <a:avLst/>
          </a:prstGeom>
          <a:noFill/>
        </p:spPr>
        <p:txBody>
          <a:bodyPr wrap="square">
            <a:spAutoFit/>
          </a:bodyPr>
          <a:lstStyle/>
          <a:p>
            <a:pPr marL="449580" algn="just">
              <a:lnSpc>
                <a:spcPct val="115000"/>
              </a:lnSpc>
              <a:spcAft>
                <a:spcPts val="800"/>
              </a:spcAft>
            </a:pPr>
            <a:r>
              <a:rPr lang="es-PE" sz="1800" dirty="0" err="1">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Topics</a:t>
            </a:r>
            <a:r>
              <a:rPr lang="es-PE" sz="18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 en un sistema de </a:t>
            </a:r>
            <a:r>
              <a:rPr lang="es-PE" sz="1800" b="1"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publicación / suscripción</a:t>
            </a:r>
            <a:r>
              <a:rPr lang="es-PE" sz="18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a:t>
            </a:r>
            <a:endParaRPr lang="es-PE"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33503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2B11DD2E-E27E-4FED-A17F-08A2FB516504}"/>
              </a:ext>
            </a:extLst>
          </p:cNvPr>
          <p:cNvSpPr>
            <a:spLocks noGrp="1"/>
          </p:cNvSpPr>
          <p:nvPr>
            <p:ph type="title"/>
          </p:nvPr>
        </p:nvSpPr>
        <p:spPr>
          <a:xfrm>
            <a:off x="1371600" y="685800"/>
            <a:ext cx="9601200" cy="1485900"/>
          </a:xfrm>
        </p:spPr>
        <p:txBody>
          <a:bodyPr rtlCol="0">
            <a:normAutofit/>
          </a:bodyPr>
          <a:lstStyle/>
          <a:p>
            <a:r>
              <a:rPr lang="es-PE" dirty="0"/>
              <a:t>Apache Kafka</a:t>
            </a:r>
            <a:endParaRPr lang="es-ES" noProof="1"/>
          </a:p>
        </p:txBody>
      </p:sp>
      <p:pic>
        <p:nvPicPr>
          <p:cNvPr id="6" name="Imagen 5" descr="Resumen_de_Apache_Kafka">
            <a:extLst>
              <a:ext uri="{FF2B5EF4-FFF2-40B4-BE49-F238E27FC236}">
                <a16:creationId xmlns:a16="http://schemas.microsoft.com/office/drawing/2014/main" id="{67C411DA-19A3-486F-AFB6-05C12A2C09F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474004" y="2171700"/>
            <a:ext cx="5243991" cy="3364292"/>
          </a:xfrm>
          <a:prstGeom prst="rect">
            <a:avLst/>
          </a:prstGeom>
          <a:noFill/>
          <a:ln>
            <a:noFill/>
          </a:ln>
        </p:spPr>
      </p:pic>
    </p:spTree>
    <p:extLst>
      <p:ext uri="{BB962C8B-B14F-4D97-AF65-F5344CB8AC3E}">
        <p14:creationId xmlns:p14="http://schemas.microsoft.com/office/powerpoint/2010/main" val="2332876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595B26AF-EFC4-4849-8427-2005448CA9DA}"/>
              </a:ext>
            </a:extLst>
          </p:cNvPr>
          <p:cNvSpPr>
            <a:spLocks noGrp="1"/>
          </p:cNvSpPr>
          <p:nvPr>
            <p:ph type="title"/>
          </p:nvPr>
        </p:nvSpPr>
        <p:spPr>
          <a:xfrm>
            <a:off x="1371600" y="685800"/>
            <a:ext cx="9601200" cy="1485900"/>
          </a:xfrm>
        </p:spPr>
        <p:txBody>
          <a:bodyPr rtlCol="0">
            <a:normAutofit/>
          </a:bodyPr>
          <a:lstStyle/>
          <a:p>
            <a:r>
              <a:rPr lang="es-PE" dirty="0"/>
              <a:t>Apache Kafka</a:t>
            </a:r>
            <a:endParaRPr lang="es-ES" noProof="1"/>
          </a:p>
        </p:txBody>
      </p:sp>
      <p:sp>
        <p:nvSpPr>
          <p:cNvPr id="7" name="CuadroTexto 6">
            <a:extLst>
              <a:ext uri="{FF2B5EF4-FFF2-40B4-BE49-F238E27FC236}">
                <a16:creationId xmlns:a16="http://schemas.microsoft.com/office/drawing/2014/main" id="{3F7DB561-2750-4365-9C4B-C748C2B57592}"/>
              </a:ext>
            </a:extLst>
          </p:cNvPr>
          <p:cNvSpPr txBox="1"/>
          <p:nvPr/>
        </p:nvSpPr>
        <p:spPr>
          <a:xfrm>
            <a:off x="1528194" y="1606705"/>
            <a:ext cx="6096000" cy="1129989"/>
          </a:xfrm>
          <a:prstGeom prst="rect">
            <a:avLst/>
          </a:prstGeom>
          <a:noFill/>
        </p:spPr>
        <p:txBody>
          <a:bodyPr wrap="square">
            <a:spAutoFit/>
          </a:bodyPr>
          <a:lstStyle/>
          <a:p>
            <a:pPr lvl="0" algn="just">
              <a:lnSpc>
                <a:spcPct val="115000"/>
              </a:lnSpc>
              <a:spcAft>
                <a:spcPts val="800"/>
              </a:spcAft>
              <a:buSzPts val="1000"/>
              <a:tabLst>
                <a:tab pos="457200" algn="l"/>
              </a:tabLst>
            </a:pPr>
            <a:r>
              <a:rPr lang="es-PE" sz="1800" b="1"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Producer</a:t>
            </a:r>
            <a:endParaRPr lang="es-PE" b="1" dirty="0">
              <a:solidFill>
                <a:srgbClr val="000000"/>
              </a:solidFill>
              <a:latin typeface="Segoe UI" panose="020B0502040204020203" pitchFamily="34" charset="0"/>
              <a:ea typeface="Calibri" panose="020F0502020204030204" pitchFamily="34" charset="0"/>
              <a:cs typeface="Times New Roman" panose="02020603050405020304" pitchFamily="18" charset="0"/>
            </a:endParaRPr>
          </a:p>
          <a:p>
            <a:pPr lvl="0" algn="just">
              <a:lnSpc>
                <a:spcPct val="115000"/>
              </a:lnSpc>
              <a:spcAft>
                <a:spcPts val="800"/>
              </a:spcAft>
              <a:buSzPts val="1000"/>
              <a:tabLst>
                <a:tab pos="457200" algn="l"/>
              </a:tabLst>
            </a:pPr>
            <a:r>
              <a:rPr lang="es-PE" sz="180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Un productor es un cliente que envía mensajes al servidor de Kafka sobre el tema(</a:t>
            </a:r>
            <a:r>
              <a:rPr lang="es-PE" sz="1800" dirty="0" err="1">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Topic</a:t>
            </a:r>
            <a:r>
              <a:rPr lang="es-PE" sz="180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 especificado.</a:t>
            </a:r>
            <a:endParaRPr lang="es-PE"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A3529A49-73E7-48F2-9EF2-F7BC5C864BB8}"/>
              </a:ext>
            </a:extLst>
          </p:cNvPr>
          <p:cNvSpPr txBox="1"/>
          <p:nvPr/>
        </p:nvSpPr>
        <p:spPr>
          <a:xfrm>
            <a:off x="1528194" y="3065341"/>
            <a:ext cx="6094602" cy="1129989"/>
          </a:xfrm>
          <a:prstGeom prst="rect">
            <a:avLst/>
          </a:prstGeom>
          <a:noFill/>
        </p:spPr>
        <p:txBody>
          <a:bodyPr wrap="square">
            <a:spAutoFit/>
          </a:bodyPr>
          <a:lstStyle/>
          <a:p>
            <a:pPr lvl="0" algn="just">
              <a:lnSpc>
                <a:spcPct val="115000"/>
              </a:lnSpc>
              <a:spcAft>
                <a:spcPts val="800"/>
              </a:spcAft>
              <a:buSzPts val="1000"/>
              <a:tabLst>
                <a:tab pos="457200" algn="l"/>
              </a:tabLst>
            </a:pPr>
            <a:r>
              <a:rPr lang="es-PE" sz="1800" b="1" dirty="0" err="1">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Consumer</a:t>
            </a:r>
            <a:r>
              <a:rPr lang="es-PE" sz="180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 </a:t>
            </a:r>
            <a:endParaRPr lang="es-PE"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endParaRPr>
          </a:p>
          <a:p>
            <a:pPr lvl="0" algn="just">
              <a:lnSpc>
                <a:spcPct val="115000"/>
              </a:lnSpc>
              <a:spcAft>
                <a:spcPts val="800"/>
              </a:spcAft>
              <a:buSzPts val="1000"/>
              <a:tabLst>
                <a:tab pos="457200" algn="l"/>
              </a:tabLst>
            </a:pPr>
            <a:r>
              <a:rPr lang="es-PE" sz="180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Los consumidores son los destinatarios que reciben mensajes del servidor de Kafka.</a:t>
            </a:r>
            <a:endParaRPr lang="es-PE"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CuadroTexto 10">
            <a:extLst>
              <a:ext uri="{FF2B5EF4-FFF2-40B4-BE49-F238E27FC236}">
                <a16:creationId xmlns:a16="http://schemas.microsoft.com/office/drawing/2014/main" id="{29EEDB13-DA9F-4A86-A667-DE8E55C4D66F}"/>
              </a:ext>
            </a:extLst>
          </p:cNvPr>
          <p:cNvSpPr txBox="1"/>
          <p:nvPr/>
        </p:nvSpPr>
        <p:spPr>
          <a:xfrm>
            <a:off x="1092667" y="4663445"/>
            <a:ext cx="10568030" cy="1597104"/>
          </a:xfrm>
          <a:prstGeom prst="rect">
            <a:avLst/>
          </a:prstGeom>
          <a:noFill/>
        </p:spPr>
        <p:txBody>
          <a:bodyPr wrap="square">
            <a:spAutoFit/>
          </a:bodyPr>
          <a:lstStyle/>
          <a:p>
            <a:pPr marL="449580" algn="just">
              <a:lnSpc>
                <a:spcPct val="115000"/>
              </a:lnSpc>
              <a:spcBef>
                <a:spcPts val="750"/>
              </a:spcBef>
              <a:spcAft>
                <a:spcPts val="1200"/>
              </a:spcAft>
            </a:pPr>
            <a:r>
              <a:rPr lang="es-PE" sz="1800" b="1" dirty="0">
                <a:solidFill>
                  <a:srgbClr val="000000"/>
                </a:solidFill>
                <a:effectLst/>
                <a:latin typeface="Segoe UI" panose="020B0502040204020203" pitchFamily="34" charset="0"/>
                <a:ea typeface="Times New Roman" panose="02020603050405020304" pitchFamily="18" charset="0"/>
              </a:rPr>
              <a:t>Grupo de consumidores</a:t>
            </a:r>
            <a:endParaRPr lang="es-PE" b="1" dirty="0">
              <a:latin typeface="Times New Roman" panose="02020603050405020304" pitchFamily="18" charset="0"/>
              <a:ea typeface="Times New Roman" panose="02020603050405020304" pitchFamily="18" charset="0"/>
            </a:endParaRPr>
          </a:p>
          <a:p>
            <a:pPr marL="449580" algn="just">
              <a:lnSpc>
                <a:spcPct val="115000"/>
              </a:lnSpc>
              <a:spcBef>
                <a:spcPts val="750"/>
              </a:spcBef>
              <a:spcAft>
                <a:spcPts val="1200"/>
              </a:spcAft>
            </a:pPr>
            <a:r>
              <a:rPr lang="es-PE" dirty="0">
                <a:solidFill>
                  <a:srgbClr val="000000"/>
                </a:solidFill>
                <a:latin typeface="Segoe UI" panose="020B0502040204020203" pitchFamily="34" charset="0"/>
                <a:cs typeface="Times New Roman" panose="02020603050405020304" pitchFamily="18" charset="0"/>
              </a:rPr>
              <a:t>Agrupación</a:t>
            </a:r>
            <a:r>
              <a:rPr lang="es-PE" sz="1800" dirty="0">
                <a:solidFill>
                  <a:srgbClr val="000000"/>
                </a:solidFill>
                <a:effectLst/>
                <a:latin typeface="Segoe UI" panose="020B0502040204020203" pitchFamily="34" charset="0"/>
                <a:ea typeface="Times New Roman" panose="02020603050405020304" pitchFamily="18" charset="0"/>
              </a:rPr>
              <a:t> de uno o más consumidores que trabajan para leer de un </a:t>
            </a:r>
            <a:r>
              <a:rPr lang="es-PE" sz="1800" dirty="0" err="1">
                <a:solidFill>
                  <a:srgbClr val="000000"/>
                </a:solidFill>
                <a:effectLst/>
                <a:latin typeface="Segoe UI" panose="020B0502040204020203" pitchFamily="34" charset="0"/>
                <a:ea typeface="Times New Roman" panose="02020603050405020304" pitchFamily="18" charset="0"/>
              </a:rPr>
              <a:t>topic</a:t>
            </a:r>
            <a:r>
              <a:rPr lang="es-PE" sz="1800" dirty="0">
                <a:solidFill>
                  <a:srgbClr val="000000"/>
                </a:solidFill>
                <a:effectLst/>
                <a:latin typeface="Segoe UI" panose="020B0502040204020203" pitchFamily="34" charset="0"/>
                <a:ea typeface="Times New Roman" panose="02020603050405020304" pitchFamily="18" charset="0"/>
              </a:rPr>
              <a:t> en base al cumplimiento de algún objetivo / funcionalidad concreta.</a:t>
            </a:r>
            <a:r>
              <a:rPr lang="es-PE" dirty="0">
                <a:latin typeface="Times New Roman" panose="02020603050405020304" pitchFamily="18" charset="0"/>
                <a:ea typeface="Times New Roman" panose="02020603050405020304" pitchFamily="18" charset="0"/>
              </a:rPr>
              <a:t> </a:t>
            </a:r>
            <a:r>
              <a:rPr lang="es-PE" sz="1800" dirty="0">
                <a:solidFill>
                  <a:srgbClr val="000000"/>
                </a:solidFill>
                <a:effectLst/>
                <a:latin typeface="Segoe UI" panose="020B0502040204020203" pitchFamily="34" charset="0"/>
                <a:ea typeface="Times New Roman" panose="02020603050405020304" pitchFamily="18" charset="0"/>
              </a:rPr>
              <a:t>Cada grupo se considera un "suscriptor" (como si fuera un sólo consumidor)</a:t>
            </a:r>
            <a:endParaRPr lang="es-PE"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65474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83301083-7099-4667-BC6C-1FC75B36B1D4}"/>
              </a:ext>
            </a:extLst>
          </p:cNvPr>
          <p:cNvSpPr>
            <a:spLocks noGrp="1"/>
          </p:cNvSpPr>
          <p:nvPr>
            <p:ph type="title"/>
          </p:nvPr>
        </p:nvSpPr>
        <p:spPr>
          <a:xfrm>
            <a:off x="1371600" y="685800"/>
            <a:ext cx="9601200" cy="1485900"/>
          </a:xfrm>
        </p:spPr>
        <p:txBody>
          <a:bodyPr rtlCol="0">
            <a:normAutofit/>
          </a:bodyPr>
          <a:lstStyle/>
          <a:p>
            <a:r>
              <a:rPr lang="es-PE" dirty="0"/>
              <a:t>Apache Kafka</a:t>
            </a:r>
            <a:endParaRPr lang="es-ES" noProof="1"/>
          </a:p>
        </p:txBody>
      </p:sp>
      <p:sp>
        <p:nvSpPr>
          <p:cNvPr id="7" name="CuadroTexto 6">
            <a:extLst>
              <a:ext uri="{FF2B5EF4-FFF2-40B4-BE49-F238E27FC236}">
                <a16:creationId xmlns:a16="http://schemas.microsoft.com/office/drawing/2014/main" id="{A7B1DB94-4DB3-405B-8460-6D61E883B17B}"/>
              </a:ext>
            </a:extLst>
          </p:cNvPr>
          <p:cNvSpPr txBox="1"/>
          <p:nvPr/>
        </p:nvSpPr>
        <p:spPr>
          <a:xfrm>
            <a:off x="866164" y="1771756"/>
            <a:ext cx="9376794" cy="3924088"/>
          </a:xfrm>
          <a:prstGeom prst="rect">
            <a:avLst/>
          </a:prstGeom>
          <a:noFill/>
        </p:spPr>
        <p:txBody>
          <a:bodyPr wrap="square">
            <a:spAutoFit/>
          </a:bodyPr>
          <a:lstStyle/>
          <a:p>
            <a:pPr algn="just">
              <a:lnSpc>
                <a:spcPct val="115000"/>
              </a:lnSpc>
              <a:spcBef>
                <a:spcPts val="750"/>
              </a:spcBef>
              <a:spcAft>
                <a:spcPts val="1200"/>
              </a:spcAft>
            </a:pPr>
            <a:r>
              <a:rPr lang="es-PE" sz="1800" b="1" dirty="0">
                <a:solidFill>
                  <a:srgbClr val="000000"/>
                </a:solidFill>
                <a:effectLst/>
                <a:latin typeface="Segoe UI" panose="020B0502040204020203" pitchFamily="34" charset="0"/>
                <a:ea typeface="Times New Roman" panose="02020603050405020304" pitchFamily="18" charset="0"/>
              </a:rPr>
              <a:t>	Mensaje</a:t>
            </a:r>
            <a:endParaRPr lang="es-PE" sz="1800" dirty="0">
              <a:effectLst/>
              <a:latin typeface="Times New Roman" panose="02020603050405020304" pitchFamily="18" charset="0"/>
              <a:ea typeface="Times New Roman" panose="02020603050405020304" pitchFamily="18" charset="0"/>
            </a:endParaRPr>
          </a:p>
          <a:p>
            <a:pPr marL="449580" algn="just">
              <a:lnSpc>
                <a:spcPct val="115000"/>
              </a:lnSpc>
              <a:spcBef>
                <a:spcPts val="750"/>
              </a:spcBef>
              <a:spcAft>
                <a:spcPts val="1200"/>
              </a:spcAft>
            </a:pPr>
            <a:r>
              <a:rPr lang="es-PE" sz="1800" dirty="0">
                <a:solidFill>
                  <a:srgbClr val="000000"/>
                </a:solidFill>
                <a:effectLst/>
                <a:latin typeface="Segoe UI" panose="020B0502040204020203" pitchFamily="34" charset="0"/>
                <a:ea typeface="Times New Roman" panose="02020603050405020304" pitchFamily="18" charset="0"/>
              </a:rPr>
              <a:t>La </a:t>
            </a:r>
            <a:r>
              <a:rPr lang="es-PE" sz="1800" b="1" dirty="0">
                <a:solidFill>
                  <a:srgbClr val="000000"/>
                </a:solidFill>
                <a:effectLst/>
                <a:latin typeface="Segoe UI" panose="020B0502040204020203" pitchFamily="34" charset="0"/>
                <a:ea typeface="Times New Roman" panose="02020603050405020304" pitchFamily="18" charset="0"/>
              </a:rPr>
              <a:t>unidad de datos</a:t>
            </a:r>
            <a:r>
              <a:rPr lang="es-PE" sz="1800" dirty="0">
                <a:solidFill>
                  <a:srgbClr val="000000"/>
                </a:solidFill>
                <a:effectLst/>
                <a:latin typeface="Segoe UI" panose="020B0502040204020203" pitchFamily="34" charset="0"/>
                <a:ea typeface="Times New Roman" panose="02020603050405020304" pitchFamily="18" charset="0"/>
              </a:rPr>
              <a:t> dentro de Kafka se llama mensaje. Piense en esto como una fila en la tabla de la base de datos.</a:t>
            </a:r>
            <a:endParaRPr lang="es-PE" sz="1800" dirty="0">
              <a:effectLst/>
              <a:latin typeface="Times New Roman" panose="02020603050405020304" pitchFamily="18" charset="0"/>
              <a:ea typeface="Times New Roman" panose="02020603050405020304" pitchFamily="18" charset="0"/>
            </a:endParaRPr>
          </a:p>
          <a:p>
            <a:pPr marL="449580" algn="l">
              <a:lnSpc>
                <a:spcPct val="115000"/>
              </a:lnSpc>
              <a:spcBef>
                <a:spcPts val="750"/>
              </a:spcBef>
              <a:spcAft>
                <a:spcPts val="1200"/>
              </a:spcAft>
            </a:pPr>
            <a:r>
              <a:rPr lang="es-PE" sz="1800" dirty="0">
                <a:solidFill>
                  <a:srgbClr val="000000"/>
                </a:solidFill>
                <a:effectLst/>
                <a:latin typeface="Segoe UI" panose="020B0502040204020203" pitchFamily="34" charset="0"/>
                <a:ea typeface="Times New Roman" panose="02020603050405020304" pitchFamily="18" charset="0"/>
              </a:rPr>
              <a:t>El masaje tiene dos partes: la </a:t>
            </a:r>
            <a:r>
              <a:rPr lang="es-PE" sz="1800" b="1" dirty="0">
                <a:solidFill>
                  <a:srgbClr val="000000"/>
                </a:solidFill>
                <a:effectLst/>
                <a:latin typeface="Segoe UI" panose="020B0502040204020203" pitchFamily="34" charset="0"/>
                <a:ea typeface="Times New Roman" panose="02020603050405020304" pitchFamily="18" charset="0"/>
              </a:rPr>
              <a:t>llave y el cuerpo</a:t>
            </a:r>
            <a:r>
              <a:rPr lang="es-PE" sz="1800" dirty="0">
                <a:solidFill>
                  <a:srgbClr val="000000"/>
                </a:solidFill>
                <a:effectLst/>
                <a:latin typeface="Segoe UI" panose="020B0502040204020203" pitchFamily="34" charset="0"/>
                <a:ea typeface="Times New Roman" panose="02020603050405020304" pitchFamily="18" charset="0"/>
              </a:rPr>
              <a:t>. Ambos son simplemente una matriz de bytes y Kafka no hace nada mágico para leer y dar sentido a estos bytes.</a:t>
            </a:r>
            <a:endParaRPr lang="es-PE" sz="1800" dirty="0">
              <a:effectLst/>
              <a:latin typeface="Times New Roman" panose="02020603050405020304" pitchFamily="18" charset="0"/>
              <a:ea typeface="Times New Roman" panose="02020603050405020304" pitchFamily="18" charset="0"/>
            </a:endParaRPr>
          </a:p>
          <a:p>
            <a:pPr marL="449580" algn="just">
              <a:lnSpc>
                <a:spcPct val="115000"/>
              </a:lnSpc>
              <a:spcAft>
                <a:spcPts val="800"/>
              </a:spcAft>
            </a:pPr>
            <a:r>
              <a:rPr lang="es-PE" sz="18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Las claves se utilizan para escribir mensajes en particiones de una manera más controlada. Kafka simplemente encuentra el hash de la clave y lo usa para encontrar el número de partición donde se debe escribir el mensaje (la lógica no es tan simple, por supuesto). Esto asegura que los mensajes con la misma clave siempre se escriban en la misma partición.</a:t>
            </a:r>
            <a:endParaRPr lang="es-PE"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72601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5618B7D-9617-48FD-895E-4B6E7D0762C2}"/>
              </a:ext>
            </a:extLst>
          </p:cNvPr>
          <p:cNvSpPr>
            <a:spLocks noGrp="1"/>
          </p:cNvSpPr>
          <p:nvPr>
            <p:ph type="title"/>
          </p:nvPr>
        </p:nvSpPr>
        <p:spPr>
          <a:xfrm>
            <a:off x="1371600" y="685800"/>
            <a:ext cx="9601200" cy="1485900"/>
          </a:xfrm>
        </p:spPr>
        <p:txBody>
          <a:bodyPr rtlCol="0">
            <a:normAutofit/>
          </a:bodyPr>
          <a:lstStyle/>
          <a:p>
            <a:r>
              <a:rPr lang="es-PE" dirty="0"/>
              <a:t>Apache Kafka</a:t>
            </a:r>
            <a:endParaRPr lang="es-ES" noProof="1"/>
          </a:p>
        </p:txBody>
      </p:sp>
      <p:sp>
        <p:nvSpPr>
          <p:cNvPr id="7" name="CuadroTexto 6">
            <a:extLst>
              <a:ext uri="{FF2B5EF4-FFF2-40B4-BE49-F238E27FC236}">
                <a16:creationId xmlns:a16="http://schemas.microsoft.com/office/drawing/2014/main" id="{1EABE1C1-7BDF-42AD-871D-3C82526F3CD6}"/>
              </a:ext>
            </a:extLst>
          </p:cNvPr>
          <p:cNvSpPr txBox="1"/>
          <p:nvPr/>
        </p:nvSpPr>
        <p:spPr>
          <a:xfrm>
            <a:off x="1371600" y="1634804"/>
            <a:ext cx="9448800" cy="2491067"/>
          </a:xfrm>
          <a:prstGeom prst="rect">
            <a:avLst/>
          </a:prstGeom>
          <a:noFill/>
        </p:spPr>
        <p:txBody>
          <a:bodyPr wrap="square">
            <a:spAutoFit/>
          </a:bodyPr>
          <a:lstStyle/>
          <a:p>
            <a:pPr algn="just">
              <a:lnSpc>
                <a:spcPct val="115000"/>
              </a:lnSpc>
              <a:spcBef>
                <a:spcPts val="750"/>
              </a:spcBef>
              <a:spcAft>
                <a:spcPts val="1200"/>
              </a:spcAft>
            </a:pPr>
            <a:r>
              <a:rPr lang="es-PE" sz="1800" b="1" dirty="0" err="1">
                <a:solidFill>
                  <a:srgbClr val="000000"/>
                </a:solidFill>
                <a:effectLst/>
                <a:latin typeface="Segoe UI" panose="020B0502040204020203" pitchFamily="34" charset="0"/>
                <a:ea typeface="Times New Roman" panose="02020603050405020304" pitchFamily="18" charset="0"/>
              </a:rPr>
              <a:t>Topics</a:t>
            </a:r>
            <a:r>
              <a:rPr lang="es-PE" sz="1800" b="0" dirty="0">
                <a:solidFill>
                  <a:srgbClr val="000000"/>
                </a:solidFill>
                <a:effectLst/>
                <a:latin typeface="Segoe UI" panose="020B0502040204020203" pitchFamily="34" charset="0"/>
                <a:ea typeface="Times New Roman" panose="02020603050405020304" pitchFamily="18" charset="0"/>
              </a:rPr>
              <a:t>:</a:t>
            </a:r>
            <a:endParaRPr lang="es-PE" b="0" dirty="0">
              <a:latin typeface="Times New Roman" panose="02020603050405020304" pitchFamily="18" charset="0"/>
              <a:ea typeface="Times New Roman" panose="02020603050405020304" pitchFamily="18" charset="0"/>
            </a:endParaRPr>
          </a:p>
          <a:p>
            <a:pPr algn="just">
              <a:lnSpc>
                <a:spcPct val="115000"/>
              </a:lnSpc>
              <a:spcBef>
                <a:spcPts val="750"/>
              </a:spcBef>
              <a:spcAft>
                <a:spcPts val="1200"/>
              </a:spcAft>
            </a:pPr>
            <a:r>
              <a:rPr lang="es-PE" dirty="0">
                <a:solidFill>
                  <a:srgbClr val="000000"/>
                </a:solidFill>
                <a:latin typeface="Segoe UI" panose="020B0502040204020203" pitchFamily="34" charset="0"/>
              </a:rPr>
              <a:t>Un tema (</a:t>
            </a:r>
            <a:r>
              <a:rPr lang="es-PE" dirty="0" err="1">
                <a:solidFill>
                  <a:srgbClr val="000000"/>
                </a:solidFill>
                <a:latin typeface="Segoe UI" panose="020B0502040204020203" pitchFamily="34" charset="0"/>
              </a:rPr>
              <a:t>Topic</a:t>
            </a:r>
            <a:r>
              <a:rPr lang="es-PE" dirty="0">
                <a:solidFill>
                  <a:srgbClr val="000000"/>
                </a:solidFill>
                <a:latin typeface="Segoe UI" panose="020B0502040204020203" pitchFamily="34" charset="0"/>
              </a:rPr>
              <a:t>) de Kafka es muy similar a una tabla de base de datos. </a:t>
            </a:r>
          </a:p>
          <a:p>
            <a:pPr algn="just">
              <a:lnSpc>
                <a:spcPct val="115000"/>
              </a:lnSpc>
              <a:spcBef>
                <a:spcPts val="750"/>
              </a:spcBef>
              <a:spcAft>
                <a:spcPts val="1200"/>
              </a:spcAft>
            </a:pPr>
            <a:r>
              <a:rPr lang="es-PE" dirty="0">
                <a:solidFill>
                  <a:srgbClr val="000000"/>
                </a:solidFill>
                <a:latin typeface="Segoe UI" panose="020B0502040204020203" pitchFamily="34" charset="0"/>
              </a:rPr>
              <a:t>Siempre se trabaja sobre </a:t>
            </a:r>
            <a:r>
              <a:rPr lang="es-PE" dirty="0" err="1">
                <a:solidFill>
                  <a:srgbClr val="000000"/>
                </a:solidFill>
                <a:latin typeface="Segoe UI" panose="020B0502040204020203" pitchFamily="34" charset="0"/>
              </a:rPr>
              <a:t>topics</a:t>
            </a:r>
            <a:r>
              <a:rPr lang="es-PE" dirty="0">
                <a:solidFill>
                  <a:srgbClr val="000000"/>
                </a:solidFill>
                <a:latin typeface="Segoe UI" panose="020B0502040204020203" pitchFamily="34" charset="0"/>
              </a:rPr>
              <a:t>. Poniendo un símil con la prensa, un </a:t>
            </a:r>
            <a:r>
              <a:rPr lang="es-PE" dirty="0" err="1">
                <a:solidFill>
                  <a:srgbClr val="000000"/>
                </a:solidFill>
                <a:latin typeface="Segoe UI" panose="020B0502040204020203" pitchFamily="34" charset="0"/>
              </a:rPr>
              <a:t>topic</a:t>
            </a:r>
            <a:r>
              <a:rPr lang="es-PE" dirty="0">
                <a:solidFill>
                  <a:srgbClr val="000000"/>
                </a:solidFill>
                <a:latin typeface="Segoe UI" panose="020B0502040204020203" pitchFamily="34" charset="0"/>
              </a:rPr>
              <a:t> sería el periódico al que nos hemos subscrito. Solo recibiremos las ediciones (mensajes en Kafka) de ese periódico. Por supuesto una misma persona (suscriptor) puede estar subscrito a muchos periódicos.</a:t>
            </a:r>
          </a:p>
        </p:txBody>
      </p:sp>
      <p:sp>
        <p:nvSpPr>
          <p:cNvPr id="9" name="CuadroTexto 8">
            <a:extLst>
              <a:ext uri="{FF2B5EF4-FFF2-40B4-BE49-F238E27FC236}">
                <a16:creationId xmlns:a16="http://schemas.microsoft.com/office/drawing/2014/main" id="{E4FE8B32-36CB-4FE0-B9E3-A4F28D778788}"/>
              </a:ext>
            </a:extLst>
          </p:cNvPr>
          <p:cNvSpPr txBox="1"/>
          <p:nvPr/>
        </p:nvSpPr>
        <p:spPr>
          <a:xfrm>
            <a:off x="941664" y="4201372"/>
            <a:ext cx="9947246" cy="2444708"/>
          </a:xfrm>
          <a:prstGeom prst="rect">
            <a:avLst/>
          </a:prstGeom>
          <a:noFill/>
        </p:spPr>
        <p:txBody>
          <a:bodyPr wrap="square">
            <a:spAutoFit/>
          </a:bodyPr>
          <a:lstStyle/>
          <a:p>
            <a:pPr marL="449580" algn="just">
              <a:lnSpc>
                <a:spcPct val="115000"/>
              </a:lnSpc>
              <a:spcBef>
                <a:spcPts val="750"/>
              </a:spcBef>
              <a:spcAft>
                <a:spcPts val="1200"/>
              </a:spcAft>
            </a:pPr>
            <a:r>
              <a:rPr lang="es-PE" sz="1800" dirty="0">
                <a:solidFill>
                  <a:srgbClr val="000000"/>
                </a:solidFill>
                <a:effectLst/>
                <a:latin typeface="Segoe UI" panose="020B0502040204020203" pitchFamily="34" charset="0"/>
                <a:ea typeface="Times New Roman" panose="02020603050405020304" pitchFamily="18" charset="0"/>
              </a:rPr>
              <a:t>Además, los temas se dividen en varias particiones.</a:t>
            </a:r>
            <a:endParaRPr lang="es-PE" sz="1800" dirty="0">
              <a:effectLst/>
              <a:latin typeface="Times New Roman" panose="02020603050405020304" pitchFamily="18" charset="0"/>
              <a:ea typeface="Times New Roman" panose="02020603050405020304" pitchFamily="18" charset="0"/>
            </a:endParaRPr>
          </a:p>
          <a:p>
            <a:pPr marL="449580" algn="just">
              <a:lnSpc>
                <a:spcPct val="115000"/>
              </a:lnSpc>
              <a:spcAft>
                <a:spcPts val="800"/>
              </a:spcAft>
            </a:pPr>
            <a:r>
              <a:rPr lang="es-PE" sz="180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Por ejemplo, considere que tenemos un tema con el nombre " </a:t>
            </a:r>
            <a:r>
              <a:rPr lang="es-PE" sz="1800" dirty="0" err="1">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activity</a:t>
            </a:r>
            <a:r>
              <a:rPr lang="es-PE" sz="180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-log" que tiene 3 particiones con nombres:</a:t>
            </a:r>
            <a:endParaRPr lang="es-PE" sz="16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a:lnSpc>
                <a:spcPct val="115000"/>
              </a:lnSpc>
              <a:spcAft>
                <a:spcPts val="800"/>
              </a:spcAft>
              <a:buSzPts val="1000"/>
              <a:buFont typeface="Symbol" panose="05050102010706020507" pitchFamily="18" charset="2"/>
              <a:buChar char=""/>
              <a:tabLst>
                <a:tab pos="906780" algn="l"/>
              </a:tabLst>
            </a:pPr>
            <a:r>
              <a:rPr lang="es-PE"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activity-log-0</a:t>
            </a:r>
            <a:endParaRPr lang="es-PE" sz="16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a:lnSpc>
                <a:spcPct val="115000"/>
              </a:lnSpc>
              <a:spcAft>
                <a:spcPts val="800"/>
              </a:spcAft>
              <a:buSzPts val="1000"/>
              <a:buFont typeface="Symbol" panose="05050102010706020507" pitchFamily="18" charset="2"/>
              <a:buChar char=""/>
              <a:tabLst>
                <a:tab pos="906780" algn="l"/>
              </a:tabLst>
            </a:pPr>
            <a:r>
              <a:rPr lang="es-PE"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activity-log-1</a:t>
            </a:r>
            <a:endParaRPr lang="es-PE" sz="16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a:lnSpc>
                <a:spcPct val="115000"/>
              </a:lnSpc>
              <a:spcAft>
                <a:spcPts val="800"/>
              </a:spcAft>
              <a:buSzPts val="1000"/>
              <a:buFont typeface="Symbol" panose="05050102010706020507" pitchFamily="18" charset="2"/>
              <a:buChar char=""/>
              <a:tabLst>
                <a:tab pos="906780" algn="l"/>
              </a:tabLst>
            </a:pPr>
            <a:r>
              <a:rPr lang="es-PE"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activity-log-2</a:t>
            </a:r>
            <a:endParaRPr lang="es-PE"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16573289"/>
      </p:ext>
    </p:extLst>
  </p:cSld>
  <p:clrMapOvr>
    <a:masterClrMapping/>
  </p:clrMapOvr>
</p:sld>
</file>

<file path=ppt/theme/theme1.xml><?xml version="1.0" encoding="utf-8"?>
<a:theme xmlns:a="http://schemas.openxmlformats.org/drawingml/2006/main" name="Recorte">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6806972_TF34357615.potx" id="{C86973C6-2DA0-4089-9514-87FF768B367B}" vid="{9027C86C-E911-48B6-A8D3-7E2305217078}"/>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17</TotalTime>
  <Words>1651</Words>
  <Application>Microsoft Office PowerPoint</Application>
  <PresentationFormat>Panorámica</PresentationFormat>
  <Paragraphs>130</Paragraphs>
  <Slides>27</Slides>
  <Notes>27</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27</vt:i4>
      </vt:variant>
    </vt:vector>
  </HeadingPairs>
  <TitlesOfParts>
    <vt:vector size="37" baseType="lpstr">
      <vt:lpstr>Arial</vt:lpstr>
      <vt:lpstr>Calibri</vt:lpstr>
      <vt:lpstr>Calibri Light</vt:lpstr>
      <vt:lpstr>Courier New</vt:lpstr>
      <vt:lpstr>Franklin Gothic Book</vt:lpstr>
      <vt:lpstr>JetBrains Mono</vt:lpstr>
      <vt:lpstr>Segoe UI</vt:lpstr>
      <vt:lpstr>Symbol</vt:lpstr>
      <vt:lpstr>Times New Roman</vt:lpstr>
      <vt:lpstr>Recorte</vt:lpstr>
      <vt:lpstr>Apache kafka</vt:lpstr>
      <vt:lpstr>Apache Kafka</vt:lpstr>
      <vt:lpstr>Apache Kafka</vt:lpstr>
      <vt:lpstr>Apache Kafka</vt:lpstr>
      <vt:lpstr>Apache Kafka</vt:lpstr>
      <vt:lpstr>Apache Kafka</vt:lpstr>
      <vt:lpstr>Apache Kafka</vt:lpstr>
      <vt:lpstr>Apache Kafka</vt:lpstr>
      <vt:lpstr>Apache Kafka</vt:lpstr>
      <vt:lpstr>Apache Kafka</vt:lpstr>
      <vt:lpstr>Apache Kafka</vt:lpstr>
      <vt:lpstr>Apache Kafka</vt:lpstr>
      <vt:lpstr>Apache Kafka</vt:lpstr>
      <vt:lpstr>Apache Kafka</vt:lpstr>
      <vt:lpstr>Apache Kafka</vt:lpstr>
      <vt:lpstr>Ventajas de Apache Kafka</vt:lpstr>
      <vt:lpstr>Ventajas de Apache Kafka</vt:lpstr>
      <vt:lpstr>Ventajas de Apache Kafka</vt:lpstr>
      <vt:lpstr>Casos de uso o aplicaciones de Apache Kafka</vt:lpstr>
      <vt:lpstr>Zookeeper </vt:lpstr>
      <vt:lpstr>Apache Kafka - Arquitectura dirigida por eventos, Event-driven architecture </vt:lpstr>
      <vt:lpstr>Apache Kafka - Arquitectura dirigida por eventos, Event-driven architecture </vt:lpstr>
      <vt:lpstr>Apache Kafka – Repasando</vt:lpstr>
      <vt:lpstr>Apache Kafka – Repasando</vt:lpstr>
      <vt:lpstr>Apache Kafka – Repasando</vt:lpstr>
      <vt:lpstr>Apache Kafka – Repasando</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kafka</dc:title>
  <dc:creator>"VILLALOBOS VASQUEZ</dc:creator>
  <cp:lastModifiedBy>"VILLALOBOS VASQUEZ</cp:lastModifiedBy>
  <cp:revision>6</cp:revision>
  <dcterms:created xsi:type="dcterms:W3CDTF">2020-11-23T23:25:00Z</dcterms:created>
  <dcterms:modified xsi:type="dcterms:W3CDTF">2020-11-23T23:42:15Z</dcterms:modified>
</cp:coreProperties>
</file>